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79" r:id="rId7"/>
    <p:sldId id="261" r:id="rId8"/>
    <p:sldId id="262" r:id="rId9"/>
    <p:sldId id="263" r:id="rId10"/>
    <p:sldId id="265" r:id="rId11"/>
    <p:sldId id="266" r:id="rId12"/>
    <p:sldId id="280" r:id="rId13"/>
    <p:sldId id="281" r:id="rId14"/>
    <p:sldId id="267" r:id="rId15"/>
    <p:sldId id="272" r:id="rId16"/>
    <p:sldId id="274" r:id="rId17"/>
    <p:sldId id="282" r:id="rId18"/>
    <p:sldId id="283" r:id="rId19"/>
    <p:sldId id="284" r:id="rId20"/>
    <p:sldId id="285" r:id="rId21"/>
    <p:sldId id="286" r:id="rId22"/>
    <p:sldId id="287" r:id="rId23"/>
    <p:sldId id="277" r:id="rId24"/>
    <p:sldId id="288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285"/>
    <a:srgbClr val="FFFF00"/>
    <a:srgbClr val="FFFFCC"/>
    <a:srgbClr val="7E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75" d="100"/>
          <a:sy n="75" d="100"/>
        </p:scale>
        <p:origin x="28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6E49C-4989-4BF7-B4EE-E61DA2B1B485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1B34D400-234C-44A5-8541-6A90D708D53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C000"/>
          </a:solidFill>
        </a:ln>
      </dgm:spPr>
      <dgm:t>
        <a:bodyPr/>
        <a:lstStyle/>
        <a:p>
          <a:pPr algn="l"/>
          <a:r>
            <a:rPr lang="th-TH" sz="28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  </a:t>
          </a:r>
          <a:r>
            <a:rPr lang="th-TH" sz="24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เพื่อติดตามค้นหาเด็กตกหล่นและเด็กออกกลางคัน </a:t>
          </a:r>
          <a:br>
            <a:rPr lang="th-TH" sz="24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</a:br>
          <a:r>
            <a:rPr lang="th-TH" sz="24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  ให้กลับเข้าสู่ระบบการศึกษา และได้รับการศึกษาอย่างมีคุณภาพ </a:t>
          </a:r>
        </a:p>
      </dgm:t>
    </dgm:pt>
    <dgm:pt modelId="{953831B7-CA5B-4094-8550-FAE064DABD0C}" type="parTrans" cxnId="{E8908C31-71AE-44E6-A82D-160EAD9E1FBF}">
      <dgm:prSet/>
      <dgm:spPr/>
      <dgm:t>
        <a:bodyPr/>
        <a:lstStyle/>
        <a:p>
          <a:endParaRPr lang="th-TH"/>
        </a:p>
      </dgm:t>
    </dgm:pt>
    <dgm:pt modelId="{004C6352-A210-440C-B2B4-63E2B25C7B88}" type="sibTrans" cxnId="{E8908C31-71AE-44E6-A82D-160EAD9E1FBF}">
      <dgm:prSet/>
      <dgm:spPr/>
      <dgm:t>
        <a:bodyPr/>
        <a:lstStyle/>
        <a:p>
          <a:endParaRPr lang="th-TH"/>
        </a:p>
      </dgm:t>
    </dgm:pt>
    <dgm:pt modelId="{47944C63-ED27-4787-8018-7547F8A9C39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C000"/>
          </a:solidFill>
        </a:ln>
      </dgm:spPr>
      <dgm:t>
        <a:bodyPr/>
        <a:lstStyle/>
        <a:p>
          <a:pPr algn="thaiDist"/>
          <a:r>
            <a:rPr lang="th-TH" sz="2400" smtClean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เพื่อส่งเสริมให้</a:t>
          </a:r>
          <a:r>
            <a:rPr lang="th-TH" sz="24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เด็กที่กลับเข้าสู่ระบบการศึกษา ได้รับการศึกษาอย่างน้อยจนจบการศึกษาภาคบังคับ และหรือได้รับการศึกษาต่อในระดับที่สูงขึ้น รวมถึงการฝึกอบรมอาชีพ พัฒนาฝีมือ เพื่อการมีงานทำ</a:t>
          </a:r>
        </a:p>
      </dgm:t>
    </dgm:pt>
    <dgm:pt modelId="{F6DD237A-817E-4FD6-BEBB-AF3945F12224}" type="parTrans" cxnId="{E0FE9584-DD5B-48B5-828B-C36235C32ABE}">
      <dgm:prSet/>
      <dgm:spPr/>
      <dgm:t>
        <a:bodyPr/>
        <a:lstStyle/>
        <a:p>
          <a:endParaRPr lang="th-TH"/>
        </a:p>
      </dgm:t>
    </dgm:pt>
    <dgm:pt modelId="{B71B2C39-54A4-4251-AD2A-61CDD06B2145}" type="sibTrans" cxnId="{E0FE9584-DD5B-48B5-828B-C36235C32ABE}">
      <dgm:prSet/>
      <dgm:spPr/>
      <dgm:t>
        <a:bodyPr/>
        <a:lstStyle/>
        <a:p>
          <a:endParaRPr lang="th-TH"/>
        </a:p>
      </dgm:t>
    </dgm:pt>
    <dgm:pt modelId="{DECD8E1F-30A7-44E5-B360-C8103749C1A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C000"/>
          </a:solidFill>
        </a:ln>
      </dgm:spPr>
      <dgm:t>
        <a:bodyPr/>
        <a:lstStyle/>
        <a:p>
          <a:pPr algn="thaiDist"/>
          <a:r>
            <a:rPr lang="th-TH" sz="24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เพื่อดูแล ช่วยเหลือ ส่งต่อ โดยบูรณาการดำเนินงานร่วมกับหน่วยงานการศึกษาที่เกี่ยวข้องทุกระดับ (ก่อนประถมศึกษา ประถมศึกษา มัธยมศึกษา อาชีวศึกษา  อุดมศึกษา และ กศน.)</a:t>
          </a:r>
        </a:p>
      </dgm:t>
    </dgm:pt>
    <dgm:pt modelId="{FC7EF26D-9CC1-4575-A241-2A535AEA7767}" type="parTrans" cxnId="{B51675DE-5A1D-4958-9000-EDAC1DDB89D8}">
      <dgm:prSet/>
      <dgm:spPr/>
      <dgm:t>
        <a:bodyPr/>
        <a:lstStyle/>
        <a:p>
          <a:endParaRPr lang="th-TH"/>
        </a:p>
      </dgm:t>
    </dgm:pt>
    <dgm:pt modelId="{A47CC785-D526-43A3-A394-AA723F136C15}" type="sibTrans" cxnId="{B51675DE-5A1D-4958-9000-EDAC1DDB89D8}">
      <dgm:prSet/>
      <dgm:spPr/>
      <dgm:t>
        <a:bodyPr/>
        <a:lstStyle/>
        <a:p>
          <a:endParaRPr lang="th-TH"/>
        </a:p>
      </dgm:t>
    </dgm:pt>
    <dgm:pt modelId="{1D7216A1-91D7-49D7-A044-8A8D6C7A60D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C000"/>
          </a:solidFill>
        </a:ln>
      </dgm:spPr>
      <dgm:t>
        <a:bodyPr/>
        <a:lstStyle/>
        <a:p>
          <a:pPr algn="thaiDist"/>
          <a:r>
            <a:rPr lang="th-TH" sz="22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เพื่อระดมสรรพกำลังในการติดตามค้นหาและช่วยเหลือ กับหน่วยงานที่ร่วมบันทึกข้อตกลงความร่วมมือ </a:t>
          </a:r>
          <a:r>
            <a:rPr lang="en-US" sz="22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(MOU)</a:t>
          </a:r>
          <a:r>
            <a:rPr lang="th-TH" sz="22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และภาคีเครือข่ายที่เกี่ยวข้องในการดำเนินงาน ทั้งระดับส่วนกลาง ระดับภูมิภาค และพื้นที่ ตามบทบาทหน้าที่ หรือภารกิจของแต่ละหน่วยงาน</a:t>
          </a:r>
        </a:p>
      </dgm:t>
    </dgm:pt>
    <dgm:pt modelId="{01E23D99-CA58-4898-A505-EE49ECC46182}" type="parTrans" cxnId="{852B5168-78CA-43A9-A560-53E7024BB09A}">
      <dgm:prSet/>
      <dgm:spPr/>
      <dgm:t>
        <a:bodyPr/>
        <a:lstStyle/>
        <a:p>
          <a:endParaRPr lang="th-TH"/>
        </a:p>
      </dgm:t>
    </dgm:pt>
    <dgm:pt modelId="{07C9DF25-B63D-4313-B337-09170C149FBD}" type="sibTrans" cxnId="{852B5168-78CA-43A9-A560-53E7024BB09A}">
      <dgm:prSet/>
      <dgm:spPr/>
      <dgm:t>
        <a:bodyPr/>
        <a:lstStyle/>
        <a:p>
          <a:endParaRPr lang="th-TH"/>
        </a:p>
      </dgm:t>
    </dgm:pt>
    <dgm:pt modelId="{EF7E7C2A-2EA0-4727-979D-9A1D8598D8D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C000"/>
          </a:solidFill>
        </a:ln>
      </dgm:spPr>
      <dgm:t>
        <a:bodyPr/>
        <a:lstStyle/>
        <a:p>
          <a:pPr algn="thaiDist"/>
          <a:r>
            <a:rPr lang="th-TH" sz="22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rPr>
            <a:t>เพื่อป้องกันเด็กที่อยู่ในระบบการศึกษาออกจากระบบการศึกษาขั้นพื้นฐาน โดยส่งเสริมการใช้ระบบการดูแลช่วยเหลือนักเรียนที่เข้มแข็ง มีประสิทธิภาพ</a:t>
          </a:r>
        </a:p>
      </dgm:t>
    </dgm:pt>
    <dgm:pt modelId="{F6CF2070-61F3-4562-916C-6C550C5EE516}" type="parTrans" cxnId="{27C3CB3B-7647-40DC-A9D5-2236BABDB53C}">
      <dgm:prSet/>
      <dgm:spPr/>
      <dgm:t>
        <a:bodyPr/>
        <a:lstStyle/>
        <a:p>
          <a:endParaRPr lang="en-US"/>
        </a:p>
      </dgm:t>
    </dgm:pt>
    <dgm:pt modelId="{9D6E2341-500B-47D4-9511-1C2F94AEA183}" type="sibTrans" cxnId="{27C3CB3B-7647-40DC-A9D5-2236BABDB53C}">
      <dgm:prSet/>
      <dgm:spPr/>
      <dgm:t>
        <a:bodyPr/>
        <a:lstStyle/>
        <a:p>
          <a:endParaRPr lang="en-US"/>
        </a:p>
      </dgm:t>
    </dgm:pt>
    <dgm:pt modelId="{0A5E9782-0387-4DA0-83D5-D34330ACEFBC}" type="pres">
      <dgm:prSet presAssocID="{2F56E49C-4989-4BF7-B4EE-E61DA2B1B485}" presName="linearFlow" presStyleCnt="0">
        <dgm:presLayoutVars>
          <dgm:dir/>
          <dgm:resizeHandles val="exact"/>
        </dgm:presLayoutVars>
      </dgm:prSet>
      <dgm:spPr/>
    </dgm:pt>
    <dgm:pt modelId="{4AD53AA4-416E-45F7-BCF4-45557EFDD308}" type="pres">
      <dgm:prSet presAssocID="{1B34D400-234C-44A5-8541-6A90D708D538}" presName="composite" presStyleCnt="0"/>
      <dgm:spPr/>
    </dgm:pt>
    <dgm:pt modelId="{765CE21E-821D-4868-B6B9-55C74CE39AE0}" type="pres">
      <dgm:prSet presAssocID="{1B34D400-234C-44A5-8541-6A90D708D538}" presName="imgShp" presStyleLbl="fgImgPlace1" presStyleIdx="0" presStyleCnt="5" custLinFactNeighborX="-44978" custLinFactNeighborY="5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bg1"/>
          </a:solidFill>
        </a:ln>
      </dgm:spPr>
    </dgm:pt>
    <dgm:pt modelId="{3E2E05E1-DC7C-4DF5-BCA6-5B69666DFFAB}" type="pres">
      <dgm:prSet presAssocID="{1B34D400-234C-44A5-8541-6A90D708D538}" presName="txShp" presStyleLbl="node1" presStyleIdx="0" presStyleCnt="5" custScaleX="116775" custScaleY="1340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FF636-A024-49FC-BBCC-33E959424BBB}" type="pres">
      <dgm:prSet presAssocID="{004C6352-A210-440C-B2B4-63E2B25C7B88}" presName="spacing" presStyleCnt="0"/>
      <dgm:spPr/>
    </dgm:pt>
    <dgm:pt modelId="{405EBE93-EB77-4348-80A5-D0F07F87784E}" type="pres">
      <dgm:prSet presAssocID="{47944C63-ED27-4787-8018-7547F8A9C39C}" presName="composite" presStyleCnt="0"/>
      <dgm:spPr/>
    </dgm:pt>
    <dgm:pt modelId="{90DD46F1-D060-46D8-9A96-02666FC7C5B7}" type="pres">
      <dgm:prSet presAssocID="{47944C63-ED27-4787-8018-7547F8A9C39C}" presName="imgShp" presStyleLbl="fgImgPlace1" presStyleIdx="1" presStyleCnt="5" custLinFactNeighborX="-43439" custLinFactNeighborY="-24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bg1"/>
          </a:solidFill>
        </a:ln>
      </dgm:spPr>
    </dgm:pt>
    <dgm:pt modelId="{76C29BD7-EEFE-4BDB-AEF3-168776C6162E}" type="pres">
      <dgm:prSet presAssocID="{47944C63-ED27-4787-8018-7547F8A9C39C}" presName="txShp" presStyleLbl="node1" presStyleIdx="1" presStyleCnt="5" custScaleX="117118" custScaleY="1674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D3114A-16C9-44EC-AB85-77EEEC9425DB}" type="pres">
      <dgm:prSet presAssocID="{B71B2C39-54A4-4251-AD2A-61CDD06B2145}" presName="spacing" presStyleCnt="0"/>
      <dgm:spPr/>
    </dgm:pt>
    <dgm:pt modelId="{6CF50F32-CE23-4F88-AE88-637D96F6FC85}" type="pres">
      <dgm:prSet presAssocID="{DECD8E1F-30A7-44E5-B360-C8103749C1AD}" presName="composite" presStyleCnt="0"/>
      <dgm:spPr/>
    </dgm:pt>
    <dgm:pt modelId="{28174C8E-39DD-4718-933A-2AEADBDA19F7}" type="pres">
      <dgm:prSet presAssocID="{DECD8E1F-30A7-44E5-B360-C8103749C1AD}" presName="imgShp" presStyleLbl="fgImgPlace1" presStyleIdx="2" presStyleCnt="5" custLinFactNeighborX="-42617" custLinFactNeighborY="-41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bg1"/>
          </a:solidFill>
        </a:ln>
      </dgm:spPr>
    </dgm:pt>
    <dgm:pt modelId="{6489B1E3-5787-4227-BC7F-F2872995D9F0}" type="pres">
      <dgm:prSet presAssocID="{DECD8E1F-30A7-44E5-B360-C8103749C1AD}" presName="txShp" presStyleLbl="node1" presStyleIdx="2" presStyleCnt="5" custScaleX="116259" custScaleY="158473" custLinFactNeighborY="197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C797E9-D181-4220-9327-7AE51FDB57AC}" type="pres">
      <dgm:prSet presAssocID="{A47CC785-D526-43A3-A394-AA723F136C15}" presName="spacing" presStyleCnt="0"/>
      <dgm:spPr/>
    </dgm:pt>
    <dgm:pt modelId="{373AA43F-1FE8-483D-A066-FFCF8CD2D379}" type="pres">
      <dgm:prSet presAssocID="{1D7216A1-91D7-49D7-A044-8A8D6C7A60D2}" presName="composite" presStyleCnt="0"/>
      <dgm:spPr/>
    </dgm:pt>
    <dgm:pt modelId="{879D8D80-1E9D-402B-B383-59DC3D04C8C8}" type="pres">
      <dgm:prSet presAssocID="{1D7216A1-91D7-49D7-A044-8A8D6C7A60D2}" presName="imgShp" presStyleLbl="fgImgPlace1" presStyleIdx="3" presStyleCnt="5" custLinFactNeighborX="-38056" custLinFactNeighborY="-280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bg1"/>
          </a:solidFill>
        </a:ln>
      </dgm:spPr>
    </dgm:pt>
    <dgm:pt modelId="{EAEA5AC3-8550-4279-8969-33B5CA40864C}" type="pres">
      <dgm:prSet presAssocID="{1D7216A1-91D7-49D7-A044-8A8D6C7A60D2}" presName="txShp" presStyleLbl="node1" presStyleIdx="3" presStyleCnt="5" custScaleX="116914" custScaleY="1608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403678-F006-4A6E-A282-36D77C872979}" type="pres">
      <dgm:prSet presAssocID="{07C9DF25-B63D-4313-B337-09170C149FBD}" presName="spacing" presStyleCnt="0"/>
      <dgm:spPr/>
    </dgm:pt>
    <dgm:pt modelId="{E9E61556-048F-486F-8817-B53FA0272215}" type="pres">
      <dgm:prSet presAssocID="{EF7E7C2A-2EA0-4727-979D-9A1D8598D8D2}" presName="composite" presStyleCnt="0"/>
      <dgm:spPr/>
    </dgm:pt>
    <dgm:pt modelId="{75816407-5DE4-49C0-8142-7CFE1DC5569F}" type="pres">
      <dgm:prSet presAssocID="{EF7E7C2A-2EA0-4727-979D-9A1D8598D8D2}" presName="imgShp" presStyleLbl="fgImgPlace1" presStyleIdx="4" presStyleCnt="5" custLinFactNeighborX="-46131" custLinFactNeighborY="-7854"/>
      <dgm:spPr>
        <a:blipFill rotWithShape="1">
          <a:blip xmlns:r="http://schemas.openxmlformats.org/officeDocument/2006/relationships" r:embed="rId5"/>
          <a:srcRect/>
          <a:stretch>
            <a:fillRect t="-2000" b="-2000"/>
          </a:stretch>
        </a:blipFill>
        <a:ln w="19050">
          <a:solidFill>
            <a:schemeClr val="bg1"/>
          </a:solidFill>
        </a:ln>
      </dgm:spPr>
    </dgm:pt>
    <dgm:pt modelId="{00AAB3D6-55ED-4CEA-B919-CA98225C7858}" type="pres">
      <dgm:prSet presAssocID="{EF7E7C2A-2EA0-4727-979D-9A1D8598D8D2}" presName="txShp" presStyleLbl="node1" presStyleIdx="4" presStyleCnt="5" custScaleX="115744" custLinFactNeighborX="1031" custLinFactNeighborY="1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51675DE-5A1D-4958-9000-EDAC1DDB89D8}" srcId="{2F56E49C-4989-4BF7-B4EE-E61DA2B1B485}" destId="{DECD8E1F-30A7-44E5-B360-C8103749C1AD}" srcOrd="2" destOrd="0" parTransId="{FC7EF26D-9CC1-4575-A241-2A535AEA7767}" sibTransId="{A47CC785-D526-43A3-A394-AA723F136C15}"/>
    <dgm:cxn modelId="{E0FE9584-DD5B-48B5-828B-C36235C32ABE}" srcId="{2F56E49C-4989-4BF7-B4EE-E61DA2B1B485}" destId="{47944C63-ED27-4787-8018-7547F8A9C39C}" srcOrd="1" destOrd="0" parTransId="{F6DD237A-817E-4FD6-BEBB-AF3945F12224}" sibTransId="{B71B2C39-54A4-4251-AD2A-61CDD06B2145}"/>
    <dgm:cxn modelId="{685A8B50-B68A-424C-BE76-E2E22E1018B2}" type="presOf" srcId="{1B34D400-234C-44A5-8541-6A90D708D538}" destId="{3E2E05E1-DC7C-4DF5-BCA6-5B69666DFFAB}" srcOrd="0" destOrd="0" presId="urn:microsoft.com/office/officeart/2005/8/layout/vList3"/>
    <dgm:cxn modelId="{BDB3F89A-DDEE-4659-9ED8-A487F6217BBF}" type="presOf" srcId="{EF7E7C2A-2EA0-4727-979D-9A1D8598D8D2}" destId="{00AAB3D6-55ED-4CEA-B919-CA98225C7858}" srcOrd="0" destOrd="0" presId="urn:microsoft.com/office/officeart/2005/8/layout/vList3"/>
    <dgm:cxn modelId="{57A2A96F-5265-4AA1-8D82-510043E5C7A6}" type="presOf" srcId="{2F56E49C-4989-4BF7-B4EE-E61DA2B1B485}" destId="{0A5E9782-0387-4DA0-83D5-D34330ACEFBC}" srcOrd="0" destOrd="0" presId="urn:microsoft.com/office/officeart/2005/8/layout/vList3"/>
    <dgm:cxn modelId="{4D59B589-94DD-4174-9DB6-83A6F6D38140}" type="presOf" srcId="{DECD8E1F-30A7-44E5-B360-C8103749C1AD}" destId="{6489B1E3-5787-4227-BC7F-F2872995D9F0}" srcOrd="0" destOrd="0" presId="urn:microsoft.com/office/officeart/2005/8/layout/vList3"/>
    <dgm:cxn modelId="{27C3CB3B-7647-40DC-A9D5-2236BABDB53C}" srcId="{2F56E49C-4989-4BF7-B4EE-E61DA2B1B485}" destId="{EF7E7C2A-2EA0-4727-979D-9A1D8598D8D2}" srcOrd="4" destOrd="0" parTransId="{F6CF2070-61F3-4562-916C-6C550C5EE516}" sibTransId="{9D6E2341-500B-47D4-9511-1C2F94AEA183}"/>
    <dgm:cxn modelId="{EA24E7F8-040D-4E5E-B62B-6A62011BF914}" type="presOf" srcId="{47944C63-ED27-4787-8018-7547F8A9C39C}" destId="{76C29BD7-EEFE-4BDB-AEF3-168776C6162E}" srcOrd="0" destOrd="0" presId="urn:microsoft.com/office/officeart/2005/8/layout/vList3"/>
    <dgm:cxn modelId="{C955B119-37B2-4195-B241-D1A215F69BEF}" type="presOf" srcId="{1D7216A1-91D7-49D7-A044-8A8D6C7A60D2}" destId="{EAEA5AC3-8550-4279-8969-33B5CA40864C}" srcOrd="0" destOrd="0" presId="urn:microsoft.com/office/officeart/2005/8/layout/vList3"/>
    <dgm:cxn modelId="{E8908C31-71AE-44E6-A82D-160EAD9E1FBF}" srcId="{2F56E49C-4989-4BF7-B4EE-E61DA2B1B485}" destId="{1B34D400-234C-44A5-8541-6A90D708D538}" srcOrd="0" destOrd="0" parTransId="{953831B7-CA5B-4094-8550-FAE064DABD0C}" sibTransId="{004C6352-A210-440C-B2B4-63E2B25C7B88}"/>
    <dgm:cxn modelId="{852B5168-78CA-43A9-A560-53E7024BB09A}" srcId="{2F56E49C-4989-4BF7-B4EE-E61DA2B1B485}" destId="{1D7216A1-91D7-49D7-A044-8A8D6C7A60D2}" srcOrd="3" destOrd="0" parTransId="{01E23D99-CA58-4898-A505-EE49ECC46182}" sibTransId="{07C9DF25-B63D-4313-B337-09170C149FBD}"/>
    <dgm:cxn modelId="{0B2FD582-CC81-499E-A7DD-011084436B51}" type="presParOf" srcId="{0A5E9782-0387-4DA0-83D5-D34330ACEFBC}" destId="{4AD53AA4-416E-45F7-BCF4-45557EFDD308}" srcOrd="0" destOrd="0" presId="urn:microsoft.com/office/officeart/2005/8/layout/vList3"/>
    <dgm:cxn modelId="{F24ED606-92A1-4972-B955-6BB4C2769961}" type="presParOf" srcId="{4AD53AA4-416E-45F7-BCF4-45557EFDD308}" destId="{765CE21E-821D-4868-B6B9-55C74CE39AE0}" srcOrd="0" destOrd="0" presId="urn:microsoft.com/office/officeart/2005/8/layout/vList3"/>
    <dgm:cxn modelId="{71CFD3B4-94B5-4D55-A4E2-17761C4AD757}" type="presParOf" srcId="{4AD53AA4-416E-45F7-BCF4-45557EFDD308}" destId="{3E2E05E1-DC7C-4DF5-BCA6-5B69666DFFAB}" srcOrd="1" destOrd="0" presId="urn:microsoft.com/office/officeart/2005/8/layout/vList3"/>
    <dgm:cxn modelId="{F4A617E8-2332-4B9B-82A2-DC07C3306B48}" type="presParOf" srcId="{0A5E9782-0387-4DA0-83D5-D34330ACEFBC}" destId="{C8EFF636-A024-49FC-BBCC-33E959424BBB}" srcOrd="1" destOrd="0" presId="urn:microsoft.com/office/officeart/2005/8/layout/vList3"/>
    <dgm:cxn modelId="{2EE7E0A9-EA35-4D2E-9D06-5FC5E92F9126}" type="presParOf" srcId="{0A5E9782-0387-4DA0-83D5-D34330ACEFBC}" destId="{405EBE93-EB77-4348-80A5-D0F07F87784E}" srcOrd="2" destOrd="0" presId="urn:microsoft.com/office/officeart/2005/8/layout/vList3"/>
    <dgm:cxn modelId="{C9BE9D01-8C51-4338-96B5-739AFDE2E672}" type="presParOf" srcId="{405EBE93-EB77-4348-80A5-D0F07F87784E}" destId="{90DD46F1-D060-46D8-9A96-02666FC7C5B7}" srcOrd="0" destOrd="0" presId="urn:microsoft.com/office/officeart/2005/8/layout/vList3"/>
    <dgm:cxn modelId="{D5A7A35F-DCC8-42AE-9370-A496E8321F91}" type="presParOf" srcId="{405EBE93-EB77-4348-80A5-D0F07F87784E}" destId="{76C29BD7-EEFE-4BDB-AEF3-168776C6162E}" srcOrd="1" destOrd="0" presId="urn:microsoft.com/office/officeart/2005/8/layout/vList3"/>
    <dgm:cxn modelId="{2B031159-A755-466F-8F0C-DAD8B9FED82F}" type="presParOf" srcId="{0A5E9782-0387-4DA0-83D5-D34330ACEFBC}" destId="{26D3114A-16C9-44EC-AB85-77EEEC9425DB}" srcOrd="3" destOrd="0" presId="urn:microsoft.com/office/officeart/2005/8/layout/vList3"/>
    <dgm:cxn modelId="{89FA110E-0F5E-468D-A9D8-9108B8CC1F17}" type="presParOf" srcId="{0A5E9782-0387-4DA0-83D5-D34330ACEFBC}" destId="{6CF50F32-CE23-4F88-AE88-637D96F6FC85}" srcOrd="4" destOrd="0" presId="urn:microsoft.com/office/officeart/2005/8/layout/vList3"/>
    <dgm:cxn modelId="{168CFFDB-6AEE-4D4D-A551-F93BD3F4B2B8}" type="presParOf" srcId="{6CF50F32-CE23-4F88-AE88-637D96F6FC85}" destId="{28174C8E-39DD-4718-933A-2AEADBDA19F7}" srcOrd="0" destOrd="0" presId="urn:microsoft.com/office/officeart/2005/8/layout/vList3"/>
    <dgm:cxn modelId="{99CECEB0-9E5F-4E0F-807F-10AB6B92337B}" type="presParOf" srcId="{6CF50F32-CE23-4F88-AE88-637D96F6FC85}" destId="{6489B1E3-5787-4227-BC7F-F2872995D9F0}" srcOrd="1" destOrd="0" presId="urn:microsoft.com/office/officeart/2005/8/layout/vList3"/>
    <dgm:cxn modelId="{951F6095-1BFE-40AD-846F-C8B8FE01D243}" type="presParOf" srcId="{0A5E9782-0387-4DA0-83D5-D34330ACEFBC}" destId="{C3C797E9-D181-4220-9327-7AE51FDB57AC}" srcOrd="5" destOrd="0" presId="urn:microsoft.com/office/officeart/2005/8/layout/vList3"/>
    <dgm:cxn modelId="{15F6841A-B489-45CE-9671-6A5ACD578E39}" type="presParOf" srcId="{0A5E9782-0387-4DA0-83D5-D34330ACEFBC}" destId="{373AA43F-1FE8-483D-A066-FFCF8CD2D379}" srcOrd="6" destOrd="0" presId="urn:microsoft.com/office/officeart/2005/8/layout/vList3"/>
    <dgm:cxn modelId="{9F46E2D8-5962-41E2-BC3B-F3D18EFB8E5C}" type="presParOf" srcId="{373AA43F-1FE8-483D-A066-FFCF8CD2D379}" destId="{879D8D80-1E9D-402B-B383-59DC3D04C8C8}" srcOrd="0" destOrd="0" presId="urn:microsoft.com/office/officeart/2005/8/layout/vList3"/>
    <dgm:cxn modelId="{1966D0E9-843A-41CA-A6A5-E80236CA4818}" type="presParOf" srcId="{373AA43F-1FE8-483D-A066-FFCF8CD2D379}" destId="{EAEA5AC3-8550-4279-8969-33B5CA40864C}" srcOrd="1" destOrd="0" presId="urn:microsoft.com/office/officeart/2005/8/layout/vList3"/>
    <dgm:cxn modelId="{85524F12-5F3D-4915-B705-9A98D6778334}" type="presParOf" srcId="{0A5E9782-0387-4DA0-83D5-D34330ACEFBC}" destId="{AD403678-F006-4A6E-A282-36D77C872979}" srcOrd="7" destOrd="0" presId="urn:microsoft.com/office/officeart/2005/8/layout/vList3"/>
    <dgm:cxn modelId="{55A830FD-1198-45C0-9BF2-0CF32E249A1B}" type="presParOf" srcId="{0A5E9782-0387-4DA0-83D5-D34330ACEFBC}" destId="{E9E61556-048F-486F-8817-B53FA0272215}" srcOrd="8" destOrd="0" presId="urn:microsoft.com/office/officeart/2005/8/layout/vList3"/>
    <dgm:cxn modelId="{D3727F1B-3225-483B-874D-2ACA6FDC4908}" type="presParOf" srcId="{E9E61556-048F-486F-8817-B53FA0272215}" destId="{75816407-5DE4-49C0-8142-7CFE1DC5569F}" srcOrd="0" destOrd="0" presId="urn:microsoft.com/office/officeart/2005/8/layout/vList3"/>
    <dgm:cxn modelId="{CE9F2D62-4F91-40C7-BCBF-EEAF508A4F0A}" type="presParOf" srcId="{E9E61556-048F-486F-8817-B53FA0272215}" destId="{00AAB3D6-55ED-4CEA-B919-CA98225C78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7E37B-F1F8-46C7-99BF-2E2D1D151B3D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D484E1-B64A-4A7A-9AE0-E14FBACA562B}">
      <dgm:prSet phldrT="[Text]"/>
      <dgm:spPr/>
      <dgm:t>
        <a:bodyPr/>
        <a:lstStyle/>
        <a:p>
          <a:r>
            <a:rPr lang="th-TH" b="1" dirty="0">
              <a:latin typeface="TH Krub" panose="02000506040000020004" pitchFamily="2" charset="-34"/>
              <a:cs typeface="TH Krub" panose="02000506040000020004" pitchFamily="2" charset="-34"/>
            </a:rPr>
            <a:t>ภารกิจ</a:t>
          </a:r>
          <a:endParaRPr lang="en-US" b="1" dirty="0">
            <a:latin typeface="TH Krub" panose="02000506040000020004" pitchFamily="2" charset="-34"/>
            <a:cs typeface="TH Krub" panose="02000506040000020004" pitchFamily="2" charset="-34"/>
          </a:endParaRPr>
        </a:p>
      </dgm:t>
    </dgm:pt>
    <dgm:pt modelId="{CC01EB59-9C10-4196-9398-97E0AC43BC5A}" type="parTrans" cxnId="{B079BCF8-F96F-4967-B024-C373F8134A96}">
      <dgm:prSet/>
      <dgm:spPr/>
      <dgm:t>
        <a:bodyPr/>
        <a:lstStyle/>
        <a:p>
          <a:endParaRPr lang="en-US"/>
        </a:p>
      </dgm:t>
    </dgm:pt>
    <dgm:pt modelId="{3A546901-8C48-4C3F-BE52-95CEB7B629CD}" type="sibTrans" cxnId="{B079BCF8-F96F-4967-B024-C373F8134A96}">
      <dgm:prSet/>
      <dgm:spPr/>
      <dgm:t>
        <a:bodyPr/>
        <a:lstStyle/>
        <a:p>
          <a:endParaRPr lang="en-US"/>
        </a:p>
      </dgm:t>
    </dgm:pt>
    <dgm:pt modelId="{A2299707-CF50-4E9C-AF60-8ABB352454EE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ติดตามค้นหา</a:t>
          </a:r>
          <a:endParaRPr lang="en-US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2A58156-C594-40FF-AF72-A1D6ACCB5FDC}" type="parTrans" cxnId="{2616FDBF-AF08-4C8E-B583-67B394E7755B}">
      <dgm:prSet/>
      <dgm:spPr/>
      <dgm:t>
        <a:bodyPr/>
        <a:lstStyle/>
        <a:p>
          <a:endParaRPr lang="en-US"/>
        </a:p>
      </dgm:t>
    </dgm:pt>
    <dgm:pt modelId="{E7930310-30B7-4E3F-ABFB-54ED4567E01B}" type="sibTrans" cxnId="{2616FDBF-AF08-4C8E-B583-67B394E7755B}">
      <dgm:prSet/>
      <dgm:spPr/>
      <dgm:t>
        <a:bodyPr/>
        <a:lstStyle/>
        <a:p>
          <a:endParaRPr lang="en-US"/>
        </a:p>
      </dgm:t>
    </dgm:pt>
    <dgm:pt modelId="{7BD8F458-E4B9-4964-AE0E-7FC5E905B69C}">
      <dgm:prSet phldrT="[Text]" custT="1"/>
      <dgm:spPr/>
      <dgm:t>
        <a:bodyPr/>
        <a:lstStyle/>
        <a:p>
          <a: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  <a:t>นำกลับเข้าสู่ระบบ กศ.</a:t>
          </a:r>
          <a:endParaRPr lang="en-US" sz="2400" b="1" dirty="0">
            <a:latin typeface="TH Krub" panose="02000506040000020004" pitchFamily="2" charset="-34"/>
            <a:cs typeface="TH Krub" panose="02000506040000020004" pitchFamily="2" charset="-34"/>
          </a:endParaRPr>
        </a:p>
      </dgm:t>
    </dgm:pt>
    <dgm:pt modelId="{4A457549-1034-44CC-977A-D4FE865D27DB}" type="parTrans" cxnId="{BE0BD700-4B5C-41A3-8D0C-5077085D98F4}">
      <dgm:prSet/>
      <dgm:spPr/>
      <dgm:t>
        <a:bodyPr/>
        <a:lstStyle/>
        <a:p>
          <a:endParaRPr lang="en-US"/>
        </a:p>
      </dgm:t>
    </dgm:pt>
    <dgm:pt modelId="{C1023BBA-E051-4D4F-9597-92AF397E0D5E}" type="sibTrans" cxnId="{BE0BD700-4B5C-41A3-8D0C-5077085D98F4}">
      <dgm:prSet/>
      <dgm:spPr/>
      <dgm:t>
        <a:bodyPr/>
        <a:lstStyle/>
        <a:p>
          <a:endParaRPr lang="en-US"/>
        </a:p>
      </dgm:t>
    </dgm:pt>
    <dgm:pt modelId="{29EF1B9D-44C0-47DD-BA4A-E1762ACED2D5}">
      <dgm:prSet phldrT="[Text]" custT="1"/>
      <dgm:spPr/>
      <dgm:t>
        <a:bodyPr/>
        <a:lstStyle/>
        <a:p>
          <a: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  <a:t>ได้รับ กศ. </a:t>
          </a:r>
          <a:b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</a:br>
          <a: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  <a:t>ไม่ต่ำกว่า</a:t>
          </a:r>
          <a:b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</a:br>
          <a: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  <a:t>ภาคบังคับ</a:t>
          </a:r>
          <a:endParaRPr lang="en-US" sz="2400" b="1" dirty="0">
            <a:latin typeface="TH Krub" panose="02000506040000020004" pitchFamily="2" charset="-34"/>
            <a:cs typeface="TH Krub" panose="02000506040000020004" pitchFamily="2" charset="-34"/>
          </a:endParaRPr>
        </a:p>
      </dgm:t>
    </dgm:pt>
    <dgm:pt modelId="{9543B5E7-9D71-4A15-874D-948C847EF796}" type="parTrans" cxnId="{95E59F72-04E6-460B-8196-8B989341D0E8}">
      <dgm:prSet/>
      <dgm:spPr/>
      <dgm:t>
        <a:bodyPr/>
        <a:lstStyle/>
        <a:p>
          <a:endParaRPr lang="en-US"/>
        </a:p>
      </dgm:t>
    </dgm:pt>
    <dgm:pt modelId="{40F061F7-0256-4E45-9411-F4EBC4F1A4F7}" type="sibTrans" cxnId="{95E59F72-04E6-460B-8196-8B989341D0E8}">
      <dgm:prSet/>
      <dgm:spPr/>
      <dgm:t>
        <a:bodyPr/>
        <a:lstStyle/>
        <a:p>
          <a:endParaRPr lang="en-US"/>
        </a:p>
      </dgm:t>
    </dgm:pt>
    <dgm:pt modelId="{94F3730C-A4D5-434B-9256-CDC7F593429A}">
      <dgm:prSet phldrT="[Text]" custT="1"/>
      <dgm:spPr/>
      <dgm:t>
        <a:bodyPr/>
        <a:lstStyle/>
        <a:p>
          <a: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  <a:t>ประสานหน่วยงาน/ภาคีเครือข่าย</a:t>
          </a:r>
          <a:endParaRPr lang="en-US" sz="2400" b="1" dirty="0">
            <a:latin typeface="TH Krub" panose="02000506040000020004" pitchFamily="2" charset="-34"/>
            <a:cs typeface="TH Krub" panose="02000506040000020004" pitchFamily="2" charset="-34"/>
          </a:endParaRPr>
        </a:p>
      </dgm:t>
    </dgm:pt>
    <dgm:pt modelId="{64DA4BA1-90C2-4C29-881B-3AB9E1643D8B}" type="parTrans" cxnId="{A6876740-6053-4531-8976-4C8606AAE8C3}">
      <dgm:prSet/>
      <dgm:spPr/>
      <dgm:t>
        <a:bodyPr/>
        <a:lstStyle/>
        <a:p>
          <a:endParaRPr lang="en-US"/>
        </a:p>
      </dgm:t>
    </dgm:pt>
    <dgm:pt modelId="{A85E1AB2-4633-4C1D-9661-42D7A498DCF2}" type="sibTrans" cxnId="{A6876740-6053-4531-8976-4C8606AAE8C3}">
      <dgm:prSet/>
      <dgm:spPr/>
      <dgm:t>
        <a:bodyPr/>
        <a:lstStyle/>
        <a:p>
          <a:endParaRPr lang="en-US"/>
        </a:p>
      </dgm:t>
    </dgm:pt>
    <dgm:pt modelId="{E29479EF-6021-4B12-9359-1A36CBEF1241}">
      <dgm:prSet phldrT="[Text]" custT="1"/>
      <dgm:spPr/>
      <dgm:t>
        <a:bodyPr/>
        <a:lstStyle/>
        <a:p>
          <a: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  <a:t>ส่งเสริม</a:t>
          </a:r>
          <a:b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</a:br>
          <a:r>
            <a:rPr lang="th-TH" sz="2400" b="1" dirty="0">
              <a:latin typeface="TH Krub" panose="02000506040000020004" pitchFamily="2" charset="-34"/>
              <a:cs typeface="TH Krub" panose="02000506040000020004" pitchFamily="2" charset="-34"/>
            </a:rPr>
            <a:t>การใช้ระบบดูแลช่วยเหลือนักเรียน</a:t>
          </a:r>
          <a:endParaRPr lang="en-US" sz="2400" b="1" dirty="0">
            <a:latin typeface="TH Krub" panose="02000506040000020004" pitchFamily="2" charset="-34"/>
            <a:cs typeface="TH Krub" panose="02000506040000020004" pitchFamily="2" charset="-34"/>
          </a:endParaRPr>
        </a:p>
      </dgm:t>
    </dgm:pt>
    <dgm:pt modelId="{AC1D57FC-69D4-41FE-A730-C4E9B9A4A3AC}" type="parTrans" cxnId="{D8F073FC-2900-42D3-B776-B61DFD0468F5}">
      <dgm:prSet/>
      <dgm:spPr/>
      <dgm:t>
        <a:bodyPr/>
        <a:lstStyle/>
        <a:p>
          <a:endParaRPr lang="en-US"/>
        </a:p>
      </dgm:t>
    </dgm:pt>
    <dgm:pt modelId="{A069BC01-83FF-47F8-8B73-825F804F16C1}" type="sibTrans" cxnId="{D8F073FC-2900-42D3-B776-B61DFD0468F5}">
      <dgm:prSet/>
      <dgm:spPr/>
      <dgm:t>
        <a:bodyPr/>
        <a:lstStyle/>
        <a:p>
          <a:endParaRPr lang="en-US"/>
        </a:p>
      </dgm:t>
    </dgm:pt>
    <dgm:pt modelId="{ACE08D3E-EFC5-498F-B7CA-214F68666152}" type="pres">
      <dgm:prSet presAssocID="{08A7E37B-F1F8-46C7-99BF-2E2D1D151B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AE6A3CF2-D21A-4982-9F67-7901AC384098}" type="pres">
      <dgm:prSet presAssocID="{1CD484E1-B64A-4A7A-9AE0-E14FBACA562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48F0ACED-B319-499B-B058-1AE33675015F}" type="pres">
      <dgm:prSet presAssocID="{A2299707-CF50-4E9C-AF60-8ABB352454EE}" presName="Accent1" presStyleCnt="0"/>
      <dgm:spPr/>
    </dgm:pt>
    <dgm:pt modelId="{3E6ABA5B-C307-47DC-A479-4A62331DED61}" type="pres">
      <dgm:prSet presAssocID="{A2299707-CF50-4E9C-AF60-8ABB352454EE}" presName="Accent" presStyleLbl="bgShp" presStyleIdx="0" presStyleCnt="5"/>
      <dgm:spPr/>
    </dgm:pt>
    <dgm:pt modelId="{BD44E8C1-AED0-43E6-B03B-214F44C86B00}" type="pres">
      <dgm:prSet presAssocID="{A2299707-CF50-4E9C-AF60-8ABB352454EE}" presName="Child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A3B2E3-6305-4E3D-A08A-195CB0D06975}" type="pres">
      <dgm:prSet presAssocID="{7BD8F458-E4B9-4964-AE0E-7FC5E905B69C}" presName="Accent2" presStyleCnt="0"/>
      <dgm:spPr/>
    </dgm:pt>
    <dgm:pt modelId="{399F1A3A-8BA6-475F-B55A-33DD53759B77}" type="pres">
      <dgm:prSet presAssocID="{7BD8F458-E4B9-4964-AE0E-7FC5E905B69C}" presName="Accent" presStyleLbl="bgShp" presStyleIdx="1" presStyleCnt="5"/>
      <dgm:spPr/>
    </dgm:pt>
    <dgm:pt modelId="{B112F08C-92BF-4B8C-BDF2-F4260D1B3F7E}" type="pres">
      <dgm:prSet presAssocID="{7BD8F458-E4B9-4964-AE0E-7FC5E905B69C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7EE63D-A1AB-453E-B112-8204FFEC11B0}" type="pres">
      <dgm:prSet presAssocID="{29EF1B9D-44C0-47DD-BA4A-E1762ACED2D5}" presName="Accent3" presStyleCnt="0"/>
      <dgm:spPr/>
    </dgm:pt>
    <dgm:pt modelId="{8C054DBE-CE9D-4BEA-BF4A-738114CE6B58}" type="pres">
      <dgm:prSet presAssocID="{29EF1B9D-44C0-47DD-BA4A-E1762ACED2D5}" presName="Accent" presStyleLbl="bgShp" presStyleIdx="2" presStyleCnt="5"/>
      <dgm:spPr/>
    </dgm:pt>
    <dgm:pt modelId="{A8FAEEA4-EB18-488A-867F-A471594435BA}" type="pres">
      <dgm:prSet presAssocID="{29EF1B9D-44C0-47DD-BA4A-E1762ACED2D5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C94ADC-C95A-48A7-A9DB-09F04C690B14}" type="pres">
      <dgm:prSet presAssocID="{94F3730C-A4D5-434B-9256-CDC7F593429A}" presName="Accent4" presStyleCnt="0"/>
      <dgm:spPr/>
    </dgm:pt>
    <dgm:pt modelId="{CE7EF75C-D531-4748-8B43-1A95D3431B5D}" type="pres">
      <dgm:prSet presAssocID="{94F3730C-A4D5-434B-9256-CDC7F593429A}" presName="Accent" presStyleLbl="bgShp" presStyleIdx="3" presStyleCnt="5"/>
      <dgm:spPr/>
    </dgm:pt>
    <dgm:pt modelId="{628472A2-A4EE-435A-8396-C1C2EC154372}" type="pres">
      <dgm:prSet presAssocID="{94F3730C-A4D5-434B-9256-CDC7F593429A}" presName="Child4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533178-B02F-41E9-9F9D-FD06E19869EB}" type="pres">
      <dgm:prSet presAssocID="{E29479EF-6021-4B12-9359-1A36CBEF1241}" presName="Accent5" presStyleCnt="0"/>
      <dgm:spPr/>
    </dgm:pt>
    <dgm:pt modelId="{2FED4723-0BDA-483C-9E17-62557025FFCB}" type="pres">
      <dgm:prSet presAssocID="{E29479EF-6021-4B12-9359-1A36CBEF1241}" presName="Accent" presStyleLbl="bgShp" presStyleIdx="4" presStyleCnt="5"/>
      <dgm:spPr/>
    </dgm:pt>
    <dgm:pt modelId="{BF20CE74-C76E-4287-A1E5-77E18119A94C}" type="pres">
      <dgm:prSet presAssocID="{E29479EF-6021-4B12-9359-1A36CBEF1241}" presName="Child5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6F316E5-85AE-42D7-ABF1-5D8B79B12C9B}" type="presOf" srcId="{1CD484E1-B64A-4A7A-9AE0-E14FBACA562B}" destId="{AE6A3CF2-D21A-4982-9F67-7901AC384098}" srcOrd="0" destOrd="0" presId="urn:microsoft.com/office/officeart/2011/layout/HexagonRadial"/>
    <dgm:cxn modelId="{FD90514A-9AAB-45BC-9B68-56F6AE82BD29}" type="presOf" srcId="{29EF1B9D-44C0-47DD-BA4A-E1762ACED2D5}" destId="{A8FAEEA4-EB18-488A-867F-A471594435BA}" srcOrd="0" destOrd="0" presId="urn:microsoft.com/office/officeart/2011/layout/HexagonRadial"/>
    <dgm:cxn modelId="{A40DC1C4-76A5-4628-BF8F-C1EDA0ADC252}" type="presOf" srcId="{A2299707-CF50-4E9C-AF60-8ABB352454EE}" destId="{BD44E8C1-AED0-43E6-B03B-214F44C86B00}" srcOrd="0" destOrd="0" presId="urn:microsoft.com/office/officeart/2011/layout/HexagonRadial"/>
    <dgm:cxn modelId="{A6876740-6053-4531-8976-4C8606AAE8C3}" srcId="{1CD484E1-B64A-4A7A-9AE0-E14FBACA562B}" destId="{94F3730C-A4D5-434B-9256-CDC7F593429A}" srcOrd="3" destOrd="0" parTransId="{64DA4BA1-90C2-4C29-881B-3AB9E1643D8B}" sibTransId="{A85E1AB2-4633-4C1D-9661-42D7A498DCF2}"/>
    <dgm:cxn modelId="{6AC5EB1F-7F13-478C-83CE-6F4B9AA1D0AB}" type="presOf" srcId="{7BD8F458-E4B9-4964-AE0E-7FC5E905B69C}" destId="{B112F08C-92BF-4B8C-BDF2-F4260D1B3F7E}" srcOrd="0" destOrd="0" presId="urn:microsoft.com/office/officeart/2011/layout/HexagonRadial"/>
    <dgm:cxn modelId="{B079BCF8-F96F-4967-B024-C373F8134A96}" srcId="{08A7E37B-F1F8-46C7-99BF-2E2D1D151B3D}" destId="{1CD484E1-B64A-4A7A-9AE0-E14FBACA562B}" srcOrd="0" destOrd="0" parTransId="{CC01EB59-9C10-4196-9398-97E0AC43BC5A}" sibTransId="{3A546901-8C48-4C3F-BE52-95CEB7B629CD}"/>
    <dgm:cxn modelId="{CC6EF0C0-4BA3-47A8-AE35-D780AED2A994}" type="presOf" srcId="{94F3730C-A4D5-434B-9256-CDC7F593429A}" destId="{628472A2-A4EE-435A-8396-C1C2EC154372}" srcOrd="0" destOrd="0" presId="urn:microsoft.com/office/officeart/2011/layout/HexagonRadial"/>
    <dgm:cxn modelId="{2616FDBF-AF08-4C8E-B583-67B394E7755B}" srcId="{1CD484E1-B64A-4A7A-9AE0-E14FBACA562B}" destId="{A2299707-CF50-4E9C-AF60-8ABB352454EE}" srcOrd="0" destOrd="0" parTransId="{92A58156-C594-40FF-AF72-A1D6ACCB5FDC}" sibTransId="{E7930310-30B7-4E3F-ABFB-54ED4567E01B}"/>
    <dgm:cxn modelId="{D8F073FC-2900-42D3-B776-B61DFD0468F5}" srcId="{1CD484E1-B64A-4A7A-9AE0-E14FBACA562B}" destId="{E29479EF-6021-4B12-9359-1A36CBEF1241}" srcOrd="4" destOrd="0" parTransId="{AC1D57FC-69D4-41FE-A730-C4E9B9A4A3AC}" sibTransId="{A069BC01-83FF-47F8-8B73-825F804F16C1}"/>
    <dgm:cxn modelId="{BE0BD700-4B5C-41A3-8D0C-5077085D98F4}" srcId="{1CD484E1-B64A-4A7A-9AE0-E14FBACA562B}" destId="{7BD8F458-E4B9-4964-AE0E-7FC5E905B69C}" srcOrd="1" destOrd="0" parTransId="{4A457549-1034-44CC-977A-D4FE865D27DB}" sibTransId="{C1023BBA-E051-4D4F-9597-92AF397E0D5E}"/>
    <dgm:cxn modelId="{95E59F72-04E6-460B-8196-8B989341D0E8}" srcId="{1CD484E1-B64A-4A7A-9AE0-E14FBACA562B}" destId="{29EF1B9D-44C0-47DD-BA4A-E1762ACED2D5}" srcOrd="2" destOrd="0" parTransId="{9543B5E7-9D71-4A15-874D-948C847EF796}" sibTransId="{40F061F7-0256-4E45-9411-F4EBC4F1A4F7}"/>
    <dgm:cxn modelId="{0548667A-F1F3-4F4F-9F60-2647C246DAF2}" type="presOf" srcId="{08A7E37B-F1F8-46C7-99BF-2E2D1D151B3D}" destId="{ACE08D3E-EFC5-498F-B7CA-214F68666152}" srcOrd="0" destOrd="0" presId="urn:microsoft.com/office/officeart/2011/layout/HexagonRadial"/>
    <dgm:cxn modelId="{B9CD0268-0ACB-4287-A13F-90F3A4B65437}" type="presOf" srcId="{E29479EF-6021-4B12-9359-1A36CBEF1241}" destId="{BF20CE74-C76E-4287-A1E5-77E18119A94C}" srcOrd="0" destOrd="0" presId="urn:microsoft.com/office/officeart/2011/layout/HexagonRadial"/>
    <dgm:cxn modelId="{07838471-E38B-4A45-B195-18CF9576C5A0}" type="presParOf" srcId="{ACE08D3E-EFC5-498F-B7CA-214F68666152}" destId="{AE6A3CF2-D21A-4982-9F67-7901AC384098}" srcOrd="0" destOrd="0" presId="urn:microsoft.com/office/officeart/2011/layout/HexagonRadial"/>
    <dgm:cxn modelId="{08F0A671-1C04-4314-847D-E2F8C71DBC76}" type="presParOf" srcId="{ACE08D3E-EFC5-498F-B7CA-214F68666152}" destId="{48F0ACED-B319-499B-B058-1AE33675015F}" srcOrd="1" destOrd="0" presId="urn:microsoft.com/office/officeart/2011/layout/HexagonRadial"/>
    <dgm:cxn modelId="{9CDC0CB8-8D19-45E2-80A7-BE9181228FC3}" type="presParOf" srcId="{48F0ACED-B319-499B-B058-1AE33675015F}" destId="{3E6ABA5B-C307-47DC-A479-4A62331DED61}" srcOrd="0" destOrd="0" presId="urn:microsoft.com/office/officeart/2011/layout/HexagonRadial"/>
    <dgm:cxn modelId="{599CA45E-340F-4C7B-8457-5B15D9A1DD7C}" type="presParOf" srcId="{ACE08D3E-EFC5-498F-B7CA-214F68666152}" destId="{BD44E8C1-AED0-43E6-B03B-214F44C86B00}" srcOrd="2" destOrd="0" presId="urn:microsoft.com/office/officeart/2011/layout/HexagonRadial"/>
    <dgm:cxn modelId="{B9307D7D-E192-4E53-BF20-FB72E993B72A}" type="presParOf" srcId="{ACE08D3E-EFC5-498F-B7CA-214F68666152}" destId="{AEA3B2E3-6305-4E3D-A08A-195CB0D06975}" srcOrd="3" destOrd="0" presId="urn:microsoft.com/office/officeart/2011/layout/HexagonRadial"/>
    <dgm:cxn modelId="{8C20492F-C0DC-4003-9123-3C231EF11628}" type="presParOf" srcId="{AEA3B2E3-6305-4E3D-A08A-195CB0D06975}" destId="{399F1A3A-8BA6-475F-B55A-33DD53759B77}" srcOrd="0" destOrd="0" presId="urn:microsoft.com/office/officeart/2011/layout/HexagonRadial"/>
    <dgm:cxn modelId="{C65D1B68-28CF-4861-B77A-C23D5724EEBD}" type="presParOf" srcId="{ACE08D3E-EFC5-498F-B7CA-214F68666152}" destId="{B112F08C-92BF-4B8C-BDF2-F4260D1B3F7E}" srcOrd="4" destOrd="0" presId="urn:microsoft.com/office/officeart/2011/layout/HexagonRadial"/>
    <dgm:cxn modelId="{929B988E-8904-4926-B058-A1E4BDC31FB4}" type="presParOf" srcId="{ACE08D3E-EFC5-498F-B7CA-214F68666152}" destId="{1B7EE63D-A1AB-453E-B112-8204FFEC11B0}" srcOrd="5" destOrd="0" presId="urn:microsoft.com/office/officeart/2011/layout/HexagonRadial"/>
    <dgm:cxn modelId="{A24C3537-C0B1-4711-852E-E0FAB7B1CBDC}" type="presParOf" srcId="{1B7EE63D-A1AB-453E-B112-8204FFEC11B0}" destId="{8C054DBE-CE9D-4BEA-BF4A-738114CE6B58}" srcOrd="0" destOrd="0" presId="urn:microsoft.com/office/officeart/2011/layout/HexagonRadial"/>
    <dgm:cxn modelId="{92985FC3-82B9-4819-BFAD-0166E9BC0C95}" type="presParOf" srcId="{ACE08D3E-EFC5-498F-B7CA-214F68666152}" destId="{A8FAEEA4-EB18-488A-867F-A471594435BA}" srcOrd="6" destOrd="0" presId="urn:microsoft.com/office/officeart/2011/layout/HexagonRadial"/>
    <dgm:cxn modelId="{F35B27F2-3E23-45C4-A58E-1ED18EB659CE}" type="presParOf" srcId="{ACE08D3E-EFC5-498F-B7CA-214F68666152}" destId="{14C94ADC-C95A-48A7-A9DB-09F04C690B14}" srcOrd="7" destOrd="0" presId="urn:microsoft.com/office/officeart/2011/layout/HexagonRadial"/>
    <dgm:cxn modelId="{FDF955A5-F14A-47E1-9275-9F41601D8930}" type="presParOf" srcId="{14C94ADC-C95A-48A7-A9DB-09F04C690B14}" destId="{CE7EF75C-D531-4748-8B43-1A95D3431B5D}" srcOrd="0" destOrd="0" presId="urn:microsoft.com/office/officeart/2011/layout/HexagonRadial"/>
    <dgm:cxn modelId="{5A8D1C5C-27FC-443A-8FB0-0FC0D4CF6DE0}" type="presParOf" srcId="{ACE08D3E-EFC5-498F-B7CA-214F68666152}" destId="{628472A2-A4EE-435A-8396-C1C2EC154372}" srcOrd="8" destOrd="0" presId="urn:microsoft.com/office/officeart/2011/layout/HexagonRadial"/>
    <dgm:cxn modelId="{AF09E7B8-DCD2-41FE-AE53-C6B3CCAACC7A}" type="presParOf" srcId="{ACE08D3E-EFC5-498F-B7CA-214F68666152}" destId="{1A533178-B02F-41E9-9F9D-FD06E19869EB}" srcOrd="9" destOrd="0" presId="urn:microsoft.com/office/officeart/2011/layout/HexagonRadial"/>
    <dgm:cxn modelId="{3A2A3B7F-20D2-4749-9CCF-6813249B546D}" type="presParOf" srcId="{1A533178-B02F-41E9-9F9D-FD06E19869EB}" destId="{2FED4723-0BDA-483C-9E17-62557025FFCB}" srcOrd="0" destOrd="0" presId="urn:microsoft.com/office/officeart/2011/layout/HexagonRadial"/>
    <dgm:cxn modelId="{8BA7ACCF-E98E-4D8C-BD74-0C40E805B250}" type="presParOf" srcId="{ACE08D3E-EFC5-498F-B7CA-214F68666152}" destId="{BF20CE74-C76E-4287-A1E5-77E18119A94C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microsoft.com/office/2007/relationships/hdphoto" Target="../media/hdphoto9.wdp"/><Relationship Id="rId7" Type="http://schemas.openxmlformats.org/officeDocument/2006/relationships/image" Target="../media/image24.png"/><Relationship Id="rId12" Type="http://schemas.microsoft.com/office/2007/relationships/hdphoto" Target="../media/hdphoto11.wdp"/><Relationship Id="rId17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microsoft.com/office/2007/relationships/hdphoto" Target="../media/hdphoto10.wdp"/><Relationship Id="rId19" Type="http://schemas.microsoft.com/office/2007/relationships/hdphoto" Target="../media/hdphoto13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microsoft.com/office/2007/relationships/hdphoto" Target="../media/hdphoto14.wdp"/><Relationship Id="rId7" Type="http://schemas.openxmlformats.org/officeDocument/2006/relationships/image" Target="../media/image22.png"/><Relationship Id="rId12" Type="http://schemas.microsoft.com/office/2007/relationships/hdphoto" Target="../media/hdphoto10.wdp"/><Relationship Id="rId17" Type="http://schemas.openxmlformats.org/officeDocument/2006/relationships/image" Target="../media/image29.png"/><Relationship Id="rId2" Type="http://schemas.openxmlformats.org/officeDocument/2006/relationships/image" Target="../media/image33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9.wdp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2.wdp"/><Relationship Id="rId3" Type="http://schemas.microsoft.com/office/2007/relationships/hdphoto" Target="../media/hdphoto14.wdp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microsoft.com/office/2007/relationships/hdphoto" Target="../media/hdphoto10.wdp"/><Relationship Id="rId5" Type="http://schemas.microsoft.com/office/2007/relationships/hdphoto" Target="../media/hdphoto9.wdp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microsoft.com/office/2007/relationships/hdphoto" Target="../media/hdphoto14.wdp"/><Relationship Id="rId7" Type="http://schemas.openxmlformats.org/officeDocument/2006/relationships/image" Target="../media/image22.png"/><Relationship Id="rId12" Type="http://schemas.microsoft.com/office/2007/relationships/hdphoto" Target="../media/hdphoto10.wdp"/><Relationship Id="rId17" Type="http://schemas.openxmlformats.org/officeDocument/2006/relationships/image" Target="../media/image29.png"/><Relationship Id="rId2" Type="http://schemas.openxmlformats.org/officeDocument/2006/relationships/image" Target="../media/image33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9.wdp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microsoft.com/office/2007/relationships/hdphoto" Target="../media/hdphoto14.wdp"/><Relationship Id="rId7" Type="http://schemas.openxmlformats.org/officeDocument/2006/relationships/image" Target="../media/image22.png"/><Relationship Id="rId12" Type="http://schemas.microsoft.com/office/2007/relationships/hdphoto" Target="../media/hdphoto10.wdp"/><Relationship Id="rId17" Type="http://schemas.openxmlformats.org/officeDocument/2006/relationships/image" Target="../media/image29.png"/><Relationship Id="rId2" Type="http://schemas.openxmlformats.org/officeDocument/2006/relationships/image" Target="../media/image33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9.wdp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microsoft.com/office/2007/relationships/hdphoto" Target="../media/hdphoto14.wdp"/><Relationship Id="rId7" Type="http://schemas.openxmlformats.org/officeDocument/2006/relationships/image" Target="../media/image22.png"/><Relationship Id="rId12" Type="http://schemas.microsoft.com/office/2007/relationships/hdphoto" Target="../media/hdphoto10.wdp"/><Relationship Id="rId17" Type="http://schemas.openxmlformats.org/officeDocument/2006/relationships/image" Target="../media/image29.png"/><Relationship Id="rId2" Type="http://schemas.openxmlformats.org/officeDocument/2006/relationships/image" Target="../media/image33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9.wdp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microsoft.com/office/2007/relationships/hdphoto" Target="../media/hdphoto3.wdp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microsoft.com/office/2007/relationships/hdphoto" Target="../media/hdphoto11.wdp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5.wdp"/><Relationship Id="rId11" Type="http://schemas.openxmlformats.org/officeDocument/2006/relationships/image" Target="../media/image23.png"/><Relationship Id="rId24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microsoft.com/office/2007/relationships/hdphoto" Target="../media/hdphoto10.wdp"/><Relationship Id="rId23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microsoft.com/office/2007/relationships/hdphoto" Target="../media/hdphoto12.wdp"/><Relationship Id="rId4" Type="http://schemas.openxmlformats.org/officeDocument/2006/relationships/image" Target="../media/image3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ropout.edudev.in.th/" TargetMode="Externa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64699" y="2689580"/>
            <a:ext cx="5153593" cy="1827069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rgbClr val="FFFF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แนวทางการดำเนินงานติดตามค้นหา</a:t>
            </a:r>
            <a:br>
              <a:rPr lang="th-TH" sz="3600" dirty="0">
                <a:solidFill>
                  <a:srgbClr val="FFFF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</a:br>
            <a:r>
              <a:rPr lang="th-TH" sz="3600" dirty="0">
                <a:solidFill>
                  <a:srgbClr val="FFFF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เด็กตกหล่นและเด็กออกกลางคัน</a:t>
            </a:r>
            <a:br>
              <a:rPr lang="th-TH" sz="3600" dirty="0">
                <a:solidFill>
                  <a:srgbClr val="FFFF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</a:br>
            <a:r>
              <a:rPr lang="th-TH" sz="3600" dirty="0">
                <a:solidFill>
                  <a:srgbClr val="FFFF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ให้กลับเข้าสู่ระบบการศึกษา</a:t>
            </a:r>
            <a:endParaRPr lang="en-US" sz="3600" dirty="0">
              <a:solidFill>
                <a:srgbClr val="FFFF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40741" y="5111949"/>
            <a:ext cx="4505291" cy="858767"/>
          </a:xfrm>
        </p:spPr>
        <p:txBody>
          <a:bodyPr>
            <a:normAutofit fontScale="92500" lnSpcReduction="10000"/>
          </a:bodyPr>
          <a:lstStyle/>
          <a:p>
            <a:r>
              <a:rPr lang="th-TH" sz="2400" dirty="0">
                <a:latin typeface="DSN Ribbon" panose="00000400000000000000" pitchFamily="2" charset="-34"/>
                <a:cs typeface="DSN Ribbon" panose="00000400000000000000" pitchFamily="2" charset="-34"/>
              </a:rPr>
              <a:t>สำนักงานคณะกรรมการการศึกษาขั้นพื้นฐาน</a:t>
            </a:r>
            <a:endParaRPr lang="ru-RU" sz="2400" dirty="0">
              <a:cs typeface="DSN Ribbon" panose="00000400000000000000" pitchFamily="2" charset="-34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r="10902"/>
          <a:stretch>
            <a:fillRect/>
          </a:stretch>
        </p:blipFill>
        <p:spPr/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14" r="89848">
                        <a14:foregroundMark x1="34518" y1="42470" x2="34518" y2="42470"/>
                        <a14:foregroundMark x1="69205" y1="47377" x2="69205" y2="47377"/>
                        <a14:foregroundMark x1="65313" y1="40609" x2="65313" y2="40609"/>
                        <a14:foregroundMark x1="69205" y1="43486" x2="69205" y2="43486"/>
                        <a14:foregroundMark x1="27750" y1="42470" x2="27750" y2="42470"/>
                        <a14:foregroundMark x1="33503" y1="48393" x2="33503" y2="48393"/>
                        <a14:foregroundMark x1="32487" y1="76311" x2="32487" y2="76311"/>
                        <a14:foregroundMark x1="67343" y1="76311" x2="67343" y2="76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208">
            <a:off x="9734753" y="169358"/>
            <a:ext cx="1207387" cy="1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28329"/>
              </p:ext>
            </p:extLst>
          </p:nvPr>
        </p:nvGraphicFramePr>
        <p:xfrm>
          <a:off x="787786" y="1363650"/>
          <a:ext cx="10568538" cy="447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85876">
                <a:tc>
                  <a:txBody>
                    <a:bodyPr/>
                    <a:lstStyle/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8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</a:t>
                      </a:r>
                      <a:r>
                        <a:rPr lang="th-TH" sz="28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แต่งตั้งคณะทำงาน 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โดยมีองค์ประกอบของคณะทำงานเป็นไป</a:t>
                      </a:r>
                      <a:r>
                        <a:rPr lang="th-TH" sz="2600" u="sng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ตามความเหมาะสมของพื้นที่สถานศึกษา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/>
                      </a:r>
                      <a:b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สถานศึกษา</a:t>
                      </a:r>
                      <a:r>
                        <a:rPr lang="th-TH" sz="32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 </a:t>
                      </a:r>
                      <a:r>
                        <a:rPr lang="th-TH" sz="2800" b="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ให้</a:t>
                      </a:r>
                      <a:r>
                        <a:rPr lang="th-TH" sz="2600" b="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ผู้อำนวยการสถานศึกษา              เป็นประธาน </a:t>
                      </a: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b="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ศูนย์การศึกษาพิเศษ  ให้ผู้อำนวยการศูนย์การศึกษาพิเศษ   เป็นประธาน</a:t>
                      </a:r>
                      <a:endParaRPr lang="th-TH" sz="2600" b="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06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 </a:t>
                      </a:r>
                      <a:r>
                        <a:rPr lang="th-TH" sz="26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ตรวจสอบ </a:t>
                      </a:r>
                      <a:r>
                        <a:rPr lang="th-TH" sz="26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วิเคราะห์ ข้อมูลเด็กตกหล่นและเด็กออกกลางคัน 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ที่ได้รับแจ้งจาก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600" kern="1200" dirty="0" err="1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สพท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.</a:t>
                      </a:r>
                      <a:r>
                        <a:rPr lang="th-TH" sz="26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หรือ </a:t>
                      </a:r>
                      <a:r>
                        <a:rPr lang="th-TH" sz="2600" kern="1200" baseline="0" dirty="0" err="1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สศ</a:t>
                      </a:r>
                      <a:r>
                        <a:rPr lang="th-TH" sz="26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ศ.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/>
                      </a:r>
                      <a:b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600" kern="120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และที่สถานศึกษา/ศูนย์การศึกษาพิเศษ สำรวจในแต่ละปีการศึกษาให้ถูกต้อง ครบถ้วน และสมบูรณ์ </a:t>
                      </a:r>
                      <a:endParaRPr lang="en-US" sz="2600" kern="120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003">
                <a:tc>
                  <a:txBody>
                    <a:bodyPr/>
                    <a:lstStyle/>
                    <a:p>
                      <a:pPr marL="342900" lvl="0" indent="-342900" algn="l">
                        <a:buFont typeface="Wingdings 2" panose="05020102010507070707" pitchFamily="18" charset="2"/>
                        <a:buChar char="w"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</a:t>
                      </a:r>
                      <a:r>
                        <a:rPr lang="th-TH" sz="2600" b="1" kern="1200" spc="-40" baseline="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ลงพื้นที่ติดตามค้นหา</a:t>
                      </a:r>
                      <a:r>
                        <a:rPr lang="th-TH" sz="2600" kern="1200" spc="-4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เด็กตกหล่นและเด็กออกกลางคัน </a:t>
                      </a:r>
                      <a:r>
                        <a:rPr lang="th-TH" sz="2600" b="0" kern="1200" spc="-40" baseline="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โดยใช้</a:t>
                      </a:r>
                      <a:r>
                        <a:rPr lang="en-US" sz="2600" b="0" kern="1200" spc="-40" baseline="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Mobile Application “</a:t>
                      </a:r>
                      <a:r>
                        <a:rPr lang="th-TH" sz="2600" b="0" kern="1200" spc="-40" baseline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พาน้องกลับมาเรียน</a:t>
                      </a:r>
                      <a:r>
                        <a:rPr lang="th-TH" sz="2600" b="0" kern="1200" spc="-40" baseline="0">
                          <a:solidFill>
                            <a:srgbClr val="7030A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”</a:t>
                      </a:r>
                      <a:r>
                        <a:rPr lang="th-TH" sz="2600" b="1" kern="1200" spc="-40" baseline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”</a:t>
                      </a:r>
                      <a:r>
                        <a:rPr lang="th-TH" sz="2600" kern="1200" spc="-40" baseline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</a:t>
                      </a:r>
                      <a:r>
                        <a:rPr lang="th-TH" sz="2600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และเว็บไซต์ </a:t>
                      </a:r>
                      <a:r>
                        <a:rPr lang="en-US" sz="2600" kern="120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https://dropout.edudev.in.th </a:t>
                      </a:r>
                      <a:r>
                        <a:rPr lang="th-TH" sz="2600" kern="120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เป็นเครื่องมือในการติดตามและรายงานผล</a:t>
                      </a:r>
                      <a:endParaRPr lang="en-US" sz="2600" kern="120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773">
                <a:tc>
                  <a:txBody>
                    <a:bodyPr/>
                    <a:lstStyle/>
                    <a:p>
                      <a:pPr marL="457200" lvl="0" indent="-457200" algn="l">
                        <a:buFont typeface="Wingdings 2" panose="05020102010507070707" pitchFamily="18" charset="2"/>
                        <a:buChar char="x"/>
                      </a:pPr>
                      <a:r>
                        <a:rPr lang="th-TH" sz="26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6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แก้ปัญหาเด็กตกหล่นและเด็กออกกลางคันเป็นรายบุคคล</a:t>
                      </a:r>
                      <a:r>
                        <a:rPr lang="th-TH" sz="26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โดยวิเคราะห์สภาพปัญหา หาสาเหตุ </a:t>
                      </a:r>
                    </a:p>
                    <a:p>
                      <a:pPr lvl="0" algn="l"/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และวิธีการแก้ไขปัญหา </a:t>
                      </a:r>
                      <a:r>
                        <a:rPr lang="th-TH" sz="24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และดำเนินการ</a:t>
                      </a:r>
                      <a:r>
                        <a:rPr lang="th-TH" sz="2400" b="1" baseline="0" dirty="0">
                          <a:solidFill>
                            <a:srgbClr val="7030A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นำเด็กเข้าสู่ระบบการศึกษา พร้อมจัดทำแผนป้องกัน</a:t>
                      </a:r>
                      <a:r>
                        <a:rPr lang="th-TH" sz="24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เด็กออกจาก</a:t>
                      </a:r>
                    </a:p>
                    <a:p>
                      <a:pPr lvl="0" algn="l"/>
                      <a:r>
                        <a:rPr lang="th-TH" sz="2400" kern="1200" spc="-8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       ระบบการศึกษาขั้นพื้นฐาน</a:t>
                      </a:r>
                      <a:endParaRPr lang="en-US" sz="2400" kern="1200" spc="-80" baseline="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09" y="576064"/>
            <a:ext cx="5029467" cy="660502"/>
          </a:xfrm>
          <a:prstGeom prst="roundRect">
            <a:avLst/>
          </a:prstGeo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th-TH" sz="3200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สถานศึกษา/ศูนย์การศึกษาพิเศษ</a:t>
            </a:r>
            <a:endParaRPr lang="en-US" sz="3200">
              <a:solidFill>
                <a:srgbClr val="00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333" y1="33913" x2="52333" y2="33913"/>
                      </a14:backgroundRemoval>
                    </a14:imgEffect>
                  </a14:imgLayer>
                </a14:imgProps>
              </a:ext>
            </a:extLst>
          </a:blip>
          <a:srcRect l="20309" r="21925"/>
          <a:stretch/>
        </p:blipFill>
        <p:spPr>
          <a:xfrm>
            <a:off x="5886157" y="-184580"/>
            <a:ext cx="1935679" cy="1712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80517" y="5928331"/>
            <a:ext cx="1479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/</a:t>
            </a:r>
            <a:r>
              <a:rPr lang="en-US" sz="2000" b="0" cap="none" spc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</a:t>
            </a:r>
            <a:r>
              <a:rPr lang="th-TH" sz="2000" b="0" cap="none" spc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ดำเนินงาน</a:t>
            </a:r>
            <a:r>
              <a:rPr lang="th-TH" sz="200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...</a:t>
            </a:r>
            <a:r>
              <a:rPr lang="en-US" sz="2000" b="0" cap="none" spc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en-US" sz="2000" b="0" cap="none" spc="0" dirty="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55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37949"/>
              </p:ext>
            </p:extLst>
          </p:nvPr>
        </p:nvGraphicFramePr>
        <p:xfrm>
          <a:off x="1092530" y="1871329"/>
          <a:ext cx="10280707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0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22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</a:t>
                      </a:r>
                      <a:r>
                        <a:rPr lang="th-TH" sz="28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ดำเนินงานตามระบบการดูแลช่วยเหลือนักเรียน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ที่เข้มแข็งและมีประสิทธิภาพ เพื่อป้องกัน</a:t>
                      </a:r>
                      <a:b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เด็กออกจากระบบการศึกษาขั้นพื้นฐาน 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6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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</a:t>
                      </a:r>
                      <a:r>
                        <a:rPr lang="th-TH" sz="28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ประสาน</a:t>
                      </a:r>
                      <a:r>
                        <a:rPr lang="th-TH" sz="28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การดำเนินงานร่วมกับหน่วยงานที่เกี่ยวข้องและภาคีเครือข่ายในท้องถิ่น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ในการติดตามค้นหาเด็กตกหล่นและเด็กออกกลางคัน ตลอดจนการดูแล ช่วยเหลือ และส่งต่อ 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773"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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</a:t>
                      </a:r>
                      <a:r>
                        <a:rPr lang="th-TH" sz="2800" b="1" kern="1200" dirty="0">
                          <a:solidFill>
                            <a:srgbClr val="7030A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สรุปและรายงานผลการดำเนินงาน 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ให้สำนักงานเขตพื้นที่การศึกษา </a:t>
                      </a:r>
                      <a:b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หรือสำนักบริหารงานการศึกษาพิเศษ 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0" y="958836"/>
            <a:ext cx="5029467" cy="660502"/>
          </a:xfrm>
          <a:prstGeom prst="roundRect">
            <a:avLst/>
          </a:prstGeo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th-TH" sz="3200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สถานศึกษา/ศูนย์การศึกษาพิเศษ (ต่อ)</a:t>
            </a:r>
            <a:endParaRPr lang="en-US" sz="3200">
              <a:solidFill>
                <a:srgbClr val="00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333" y1="33913" x2="52333" y2="33913"/>
                      </a14:backgroundRemoval>
                    </a14:imgEffect>
                  </a14:imgLayer>
                </a14:imgProps>
              </a:ext>
            </a:extLst>
          </a:blip>
          <a:srcRect l="20309" r="21925"/>
          <a:stretch/>
        </p:blipFill>
        <p:spPr>
          <a:xfrm>
            <a:off x="6202778" y="198192"/>
            <a:ext cx="1935679" cy="17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94419" y="609301"/>
            <a:ext cx="4363275" cy="1459353"/>
          </a:xfrm>
        </p:spPr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บันทึกข้อตกลงความร่วมมือ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(MOU) </a:t>
            </a: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</a:rPr>
              <a:t/>
            </a:r>
            <a:b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</a:rPr>
            </a:b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</a:rPr>
              <a:t>กับการบูร</a:t>
            </a:r>
            <a:r>
              <a:rPr lang="th-TH" sz="3600" dirty="0" err="1">
                <a:latin typeface="TH Krub" panose="02000506040000020004" pitchFamily="2" charset="-34"/>
                <a:cs typeface="TH Krub" panose="02000506040000020004" pitchFamily="2" charset="-34"/>
              </a:rPr>
              <a:t>ณา</a:t>
            </a: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</a:rPr>
              <a:t>การดำเนินงาน</a:t>
            </a:r>
            <a:endParaRPr lang="en-US" sz="36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80" y="6310949"/>
            <a:ext cx="1244834" cy="365125"/>
          </a:xfrm>
        </p:spPr>
        <p:txBody>
          <a:bodyPr/>
          <a:lstStyle/>
          <a:p>
            <a:r>
              <a:rPr lang="en-US" dirty="0"/>
              <a:t>Drop 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1918" y="2832189"/>
            <a:ext cx="765681" cy="765681"/>
          </a:xfrm>
          <a:prstGeom prst="rect">
            <a:avLst/>
          </a:prstGeom>
        </p:spPr>
      </p:pic>
      <p:pic>
        <p:nvPicPr>
          <p:cNvPr id="12" name="image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932" y="2661471"/>
            <a:ext cx="726341" cy="670166"/>
          </a:xfrm>
          <a:prstGeom prst="rect">
            <a:avLst/>
          </a:prstGeom>
        </p:spPr>
      </p:pic>
      <p:pic>
        <p:nvPicPr>
          <p:cNvPr id="13" name="image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4606" y="2426051"/>
            <a:ext cx="733439" cy="768411"/>
          </a:xfrm>
          <a:prstGeom prst="rect">
            <a:avLst/>
          </a:prstGeom>
        </p:spPr>
      </p:pic>
      <p:pic>
        <p:nvPicPr>
          <p:cNvPr id="14" name="image5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9200" y="4006761"/>
            <a:ext cx="840515" cy="768504"/>
          </a:xfrm>
          <a:prstGeom prst="rect">
            <a:avLst/>
          </a:prstGeom>
        </p:spPr>
      </p:pic>
      <p:pic>
        <p:nvPicPr>
          <p:cNvPr id="15" name="image6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9690" y="3878722"/>
            <a:ext cx="776797" cy="769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84" y="3284636"/>
            <a:ext cx="1077168" cy="10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9.jpe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7110" y="4961463"/>
            <a:ext cx="786627" cy="846203"/>
          </a:xfrm>
          <a:prstGeom prst="rect">
            <a:avLst/>
          </a:prstGeom>
        </p:spPr>
      </p:pic>
      <p:pic>
        <p:nvPicPr>
          <p:cNvPr id="20" name="image10.jpe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8947" y1="13684" x2="78947" y2="1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58" y="4916787"/>
            <a:ext cx="761948" cy="750979"/>
          </a:xfrm>
          <a:prstGeom prst="rect">
            <a:avLst/>
          </a:prstGeom>
        </p:spPr>
      </p:pic>
      <p:pic>
        <p:nvPicPr>
          <p:cNvPr id="21" name="image11.jpe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7556" y="4775265"/>
            <a:ext cx="845168" cy="767066"/>
          </a:xfrm>
          <a:prstGeom prst="rect">
            <a:avLst/>
          </a:prstGeom>
        </p:spPr>
      </p:pic>
      <p:pic>
        <p:nvPicPr>
          <p:cNvPr id="22" name="image12.png" descr="Icon  Description automatically generated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84365" y="4593879"/>
            <a:ext cx="661632" cy="7906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19" y="3741042"/>
            <a:ext cx="725433" cy="7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21151195">
            <a:off x="3683141" y="3019535"/>
            <a:ext cx="741883" cy="764420"/>
            <a:chOff x="7516293" y="1893621"/>
            <a:chExt cx="1235821" cy="1193963"/>
          </a:xfrm>
        </p:grpSpPr>
        <p:sp>
          <p:nvSpPr>
            <p:cNvPr id="4" name="Oval 3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image1.png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7701893" y="1782427"/>
            <a:ext cx="44901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สร้างความร่วมมือกับแต่ละหน่วยงาน</a:t>
            </a:r>
          </a:p>
          <a:p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เพื่อ</a:t>
            </a:r>
            <a:r>
              <a:rPr lang="th-TH" sz="2400" b="1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บูรณา</a:t>
            </a:r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การดำเนินงานร่วมกัน จำนวน </a:t>
            </a:r>
            <a:b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 หน่วยงาน ดังนี้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 (สป./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./สอศ./สช./กศน.)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กระทรวงมหาดไทย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กระทรวงสาธารณสุข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กระทรวงวัฒนธรรม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กระทรวงการท่องเที่ยวและกีฬา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กระทรวงการอุดมศึกษา วิทยาศาสตร์ วิจัยและนวัตกรรม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กระทรวงการพัฒนาสังคมและความมั่นคงของมนุษย์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 สำนักงานตำรวจแห่งชาติ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 สำนักงานพระพุทธศาสนาแห่งชาติ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10. กองอำนวยการรักษาความมั่นคงภายในราชอาณาจักร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11. กรุงเทพมหานคร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12. กองทุนเพื่อความเสมอภาคทางการศึกษา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8148" l="1605" r="100000"/>
                    </a14:imgEffect>
                  </a14:imgLayer>
                </a14:imgProps>
              </a:ext>
            </a:extLst>
          </a:blip>
          <a:srcRect b="10839"/>
          <a:stretch/>
        </p:blipFill>
        <p:spPr>
          <a:xfrm rot="20892605">
            <a:off x="768343" y="2435362"/>
            <a:ext cx="2376818" cy="2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480" y="2282951"/>
            <a:ext cx="3730522" cy="340271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>
                <a:latin typeface="TH Krub" panose="02000506040000020004" pitchFamily="2" charset="-34"/>
                <a:cs typeface="TH Krub" panose="02000506040000020004" pitchFamily="2" charset="-34"/>
                <a:sym typeface="Wingdings 2" panose="05020102010507070707" pitchFamily="18" charset="2"/>
              </a:rPr>
              <a:t></a:t>
            </a:r>
            <a:endParaRPr lang="th-TH" sz="36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41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การประชาสัมพันธ์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การดำเนินงานตามโครงการส่งเสริมโอกาส ความเสมอภาคและความเท่าเทียมทางการศึกษา </a:t>
            </a:r>
            <a:b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พาน้องกลับมาเรียน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” </a:t>
            </a:r>
            <a:b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</a:t>
            </a:r>
            <a:r>
              <a:rPr lang="en-US" sz="3600">
                <a:latin typeface="FreesiaUPC" panose="020B0604020202020204" pitchFamily="34" charset="-34"/>
                <a:cs typeface="FreesiaUPC" panose="020B0604020202020204" pitchFamily="34" charset="-34"/>
              </a:rPr>
              <a:t>(MOU)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203956" y="5945824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 txBox="1">
            <a:spLocks/>
          </p:cNvSpPr>
          <p:nvPr/>
        </p:nvSpPr>
        <p:spPr>
          <a:xfrm rot="21240000">
            <a:off x="-97765" y="879576"/>
            <a:ext cx="6866343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en-US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9778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6" y="931067"/>
            <a:ext cx="1322953" cy="1322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9991" y="1995726"/>
            <a:ext cx="765681" cy="765681"/>
          </a:xfrm>
          <a:prstGeom prst="rect">
            <a:avLst/>
          </a:prstGeom>
        </p:spPr>
      </p:pic>
      <p:pic>
        <p:nvPicPr>
          <p:cNvPr id="14" name="image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1005" y="1825008"/>
            <a:ext cx="726341" cy="670166"/>
          </a:xfrm>
          <a:prstGeom prst="rect">
            <a:avLst/>
          </a:prstGeom>
        </p:spPr>
      </p:pic>
      <p:pic>
        <p:nvPicPr>
          <p:cNvPr id="15" name="image4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2679" y="1589588"/>
            <a:ext cx="733439" cy="768411"/>
          </a:xfrm>
          <a:prstGeom prst="rect">
            <a:avLst/>
          </a:prstGeom>
        </p:spPr>
      </p:pic>
      <p:pic>
        <p:nvPicPr>
          <p:cNvPr id="16" name="image5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7273" y="3170298"/>
            <a:ext cx="840515" cy="768504"/>
          </a:xfrm>
          <a:prstGeom prst="rect">
            <a:avLst/>
          </a:prstGeom>
        </p:spPr>
      </p:pic>
      <p:pic>
        <p:nvPicPr>
          <p:cNvPr id="17" name="image6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37763" y="3042259"/>
            <a:ext cx="776797" cy="7695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57" y="2448173"/>
            <a:ext cx="1077168" cy="10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9.jpe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5183" y="4125000"/>
            <a:ext cx="786627" cy="846203"/>
          </a:xfrm>
          <a:prstGeom prst="rect">
            <a:avLst/>
          </a:prstGeom>
        </p:spPr>
      </p:pic>
      <p:pic>
        <p:nvPicPr>
          <p:cNvPr id="20" name="image10.jpe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78947" y1="13684" x2="78947" y2="1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0031" y="4080324"/>
            <a:ext cx="761948" cy="750979"/>
          </a:xfrm>
          <a:prstGeom prst="rect">
            <a:avLst/>
          </a:prstGeom>
        </p:spPr>
      </p:pic>
      <p:pic>
        <p:nvPicPr>
          <p:cNvPr id="21" name="image11.jpe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5629" y="3938802"/>
            <a:ext cx="845168" cy="767066"/>
          </a:xfrm>
          <a:prstGeom prst="rect">
            <a:avLst/>
          </a:prstGeom>
        </p:spPr>
      </p:pic>
      <p:pic>
        <p:nvPicPr>
          <p:cNvPr id="22" name="image12.png" descr="Icon  Description automatically generated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22438" y="3757416"/>
            <a:ext cx="661632" cy="7906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92" y="2904579"/>
            <a:ext cx="725433" cy="7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21151195">
            <a:off x="3921214" y="2183072"/>
            <a:ext cx="741883" cy="764420"/>
            <a:chOff x="7516293" y="1893621"/>
            <a:chExt cx="1235821" cy="1193963"/>
          </a:xfrm>
        </p:grpSpPr>
        <p:sp>
          <p:nvSpPr>
            <p:cNvPr id="25" name="Oval 24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image1.png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822456" y="65241"/>
            <a:ext cx="44901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หน่วยงานขับเคลื่อน </a:t>
            </a:r>
            <a:r>
              <a:rPr lang="en-US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กระทรวงศึกษาธิการ</a:t>
            </a:r>
            <a:b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 ได้แก่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 (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สป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สช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กศน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กระทรวงมหาดไทย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กระทรวงสาธารณสุข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กระทรวงวัฒนธรรม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กระทรวงการท่องเที่ยวและกีฬา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กระทรวงการอุดมศึกษา วิทยาศาสตร์ วิจัยและนวัตกรรม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กระทรวงการพัฒนาสังคมและความมั่นคงของมนุษย์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 สำนักงานตำรวจแห่งชาติ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 สำนักงานพระพุทธศาสนาแห่งชาติ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10. กองอำนวยการรักษาความมั่นคงภายในราชอาณาจักร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11. กรุงเทพมหานคร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12. กองทุนเพื่อความเสมอภาคทางการศึกษา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10883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480" y="2282951"/>
            <a:ext cx="3730522" cy="3402714"/>
          </a:xfrm>
        </p:spPr>
        <p:txBody>
          <a:bodyPr>
            <a:normAutofit fontScale="925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  <a:sym typeface="Wingdings 2" panose="05020102010507070707" pitchFamily="18" charset="2"/>
              </a:rPr>
              <a:t>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การจัดทำข้อมูลสารสนเทศ</a:t>
            </a:r>
            <a:r>
              <a:rPr lang="th-TH" sz="3500" dirty="0">
                <a:latin typeface="FreesiaUPC" panose="020B0604020202020204" pitchFamily="34" charset="-34"/>
                <a:cs typeface="FreesiaUPC" panose="020B0604020202020204" pitchFamily="34" charset="-34"/>
              </a:rPr>
              <a:t>เด็กตกหล่นและเด็ก</a:t>
            </a:r>
            <a:br>
              <a:rPr lang="th-TH" sz="35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500" dirty="0">
                <a:latin typeface="FreesiaUPC" panose="020B0604020202020204" pitchFamily="34" charset="-34"/>
                <a:cs typeface="FreesiaUPC" panose="020B0604020202020204" pitchFamily="34" charset="-34"/>
              </a:rPr>
              <a:t>ออกกลางคันเป็นรายบุคคลและฐานข้อมูลจำนวนเด็กต้องดำเนินการติดตามค้นหา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203956" y="5945824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 txBox="1">
            <a:spLocks/>
          </p:cNvSpPr>
          <p:nvPr/>
        </p:nvSpPr>
        <p:spPr>
          <a:xfrm rot="21240000">
            <a:off x="-97765" y="879576"/>
            <a:ext cx="6866343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en-US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9778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6" y="931067"/>
            <a:ext cx="1322953" cy="1322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1160" y="2254020"/>
            <a:ext cx="765681" cy="7656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rot="21151195">
            <a:off x="4950998" y="2321292"/>
            <a:ext cx="741883" cy="764420"/>
            <a:chOff x="7516293" y="1893621"/>
            <a:chExt cx="1235821" cy="1193963"/>
          </a:xfrm>
        </p:grpSpPr>
        <p:sp>
          <p:nvSpPr>
            <p:cNvPr id="25" name="Oval 24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image1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244315" y="1592543"/>
            <a:ext cx="449010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หน่วยงานขับเคลื่อน </a:t>
            </a:r>
            <a:r>
              <a:rPr lang="en-US" sz="32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32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สพฐ.</a:t>
            </a:r>
            <a:br>
              <a:rPr lang="th-TH" sz="32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 ได้แก่</a:t>
            </a:r>
          </a:p>
          <a:p>
            <a:r>
              <a:rPr lang="th-TH" sz="28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</a:t>
            </a:r>
          </a:p>
          <a:p>
            <a:r>
              <a:rPr lang="th-TH" sz="28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(</a:t>
            </a:r>
            <a:r>
              <a:rPr lang="th-TH" sz="28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สป</a:t>
            </a:r>
            <a:r>
              <a:rPr lang="th-TH" sz="28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8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8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</a:t>
            </a:r>
            <a:r>
              <a:rPr lang="th-TH" sz="28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สช</a:t>
            </a:r>
            <a:r>
              <a:rPr lang="th-TH" sz="28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8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กศน</a:t>
            </a:r>
            <a:r>
              <a:rPr lang="th-TH" sz="28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  <a:p>
            <a:r>
              <a:rPr lang="th-TH" sz="28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กระทรวงมหาดไทย</a:t>
            </a:r>
          </a:p>
        </p:txBody>
      </p:sp>
    </p:spTree>
    <p:extLst>
      <p:ext uri="{BB962C8B-B14F-4D97-AF65-F5344CB8AC3E}">
        <p14:creationId xmlns:p14="http://schemas.microsoft.com/office/powerpoint/2010/main" val="27797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480" y="2282951"/>
            <a:ext cx="3730522" cy="340271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  <a:sym typeface="Wingdings 2" panose="05020102010507070707" pitchFamily="18" charset="2"/>
              </a:rPr>
              <a:t>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การติดตามค้นหาเด็กตกหล่นและเด็กออกกลางคัน</a:t>
            </a:r>
            <a:r>
              <a:rPr lang="th-TH" sz="2800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(3.1) กรณีพบตัวเด็ก นำเข้าสู่ระบบการศึกษา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โดยส่งเข้าเรียนตามความต้องการและ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ความพร้อมของเด็ก ให้กับหน่วยงานที่จัดการศึกษาในพื้นที่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203956" y="5945824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 txBox="1">
            <a:spLocks/>
          </p:cNvSpPr>
          <p:nvPr/>
        </p:nvSpPr>
        <p:spPr>
          <a:xfrm rot="21240000">
            <a:off x="-97765" y="879576"/>
            <a:ext cx="6866343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en-US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9778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6" y="931067"/>
            <a:ext cx="1322953" cy="1322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9991" y="1995726"/>
            <a:ext cx="765681" cy="765681"/>
          </a:xfrm>
          <a:prstGeom prst="rect">
            <a:avLst/>
          </a:prstGeom>
        </p:spPr>
      </p:pic>
      <p:pic>
        <p:nvPicPr>
          <p:cNvPr id="14" name="image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1005" y="1825008"/>
            <a:ext cx="726341" cy="670166"/>
          </a:xfrm>
          <a:prstGeom prst="rect">
            <a:avLst/>
          </a:prstGeom>
        </p:spPr>
      </p:pic>
      <p:pic>
        <p:nvPicPr>
          <p:cNvPr id="15" name="image4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2679" y="1589588"/>
            <a:ext cx="733439" cy="768411"/>
          </a:xfrm>
          <a:prstGeom prst="rect">
            <a:avLst/>
          </a:prstGeom>
        </p:spPr>
      </p:pic>
      <p:pic>
        <p:nvPicPr>
          <p:cNvPr id="16" name="image5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82102" y="3238028"/>
            <a:ext cx="840515" cy="768504"/>
          </a:xfrm>
          <a:prstGeom prst="rect">
            <a:avLst/>
          </a:prstGeom>
        </p:spPr>
      </p:pic>
      <p:pic>
        <p:nvPicPr>
          <p:cNvPr id="17" name="image6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37763" y="3042259"/>
            <a:ext cx="776797" cy="769543"/>
          </a:xfrm>
          <a:prstGeom prst="rect">
            <a:avLst/>
          </a:prstGeom>
        </p:spPr>
      </p:pic>
      <p:pic>
        <p:nvPicPr>
          <p:cNvPr id="19" name="image9.jpe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5487" y="2855599"/>
            <a:ext cx="786627" cy="846203"/>
          </a:xfrm>
          <a:prstGeom prst="rect">
            <a:avLst/>
          </a:prstGeom>
        </p:spPr>
      </p:pic>
      <p:pic>
        <p:nvPicPr>
          <p:cNvPr id="21" name="image11.jpe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5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5136" y="2784868"/>
            <a:ext cx="845168" cy="76706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rot="21151195">
            <a:off x="3921214" y="2183072"/>
            <a:ext cx="741883" cy="764420"/>
            <a:chOff x="7516293" y="1893621"/>
            <a:chExt cx="1235821" cy="1193963"/>
          </a:xfrm>
        </p:grpSpPr>
        <p:sp>
          <p:nvSpPr>
            <p:cNvPr id="25" name="Oval 24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image1.png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701273" y="1114802"/>
            <a:ext cx="449010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หน่วยงานขับเคลื่อน </a:t>
            </a:r>
            <a:r>
              <a:rPr lang="en-US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400" b="1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สพท</a:t>
            </a:r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 และสถานศึกษา</a:t>
            </a:r>
            <a:b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 ได้แก่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สป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สช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กศน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กระทรวงมหาดไทย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(เทศบาล/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อบต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./กำนัน/ผู้ใหญ่บ้าน)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กระทรวงสาธารณสุข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อส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กระทรวงวัฒนธรรม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(วัด </a:t>
            </a:r>
            <a:r>
              <a:rPr lang="en-US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บวร)</a:t>
            </a:r>
            <a:endParaRPr lang="th-TH" sz="20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กระทรวงการท่องเที่ยวและกีฬา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กระทรวงการอุดมศึกษา วิทยาศาสตร์ วิจัยและนวัตกรรม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สำนักงานพระพุทธศาสนาแห่งชาติ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 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7333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480" y="2282951"/>
            <a:ext cx="3730522" cy="340271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  <a:sym typeface="Wingdings 2" panose="05020102010507070707" pitchFamily="18" charset="2"/>
              </a:rPr>
              <a:t>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การติดตามค้นหาเด็กตกหล่นและเด็กออกกลางคัน</a:t>
            </a:r>
            <a:r>
              <a:rPr lang="th-TH" sz="2800" dirty="0"/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(ต่อ)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th-TH" sz="31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(3.2) กรณีพบตัวเด็ก ยังไม่สามารถกลับเข้าสู่ระบบการศึกษา</a:t>
            </a:r>
            <a:r>
              <a:rPr lang="th-TH" sz="31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ให้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บูรณา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การดำเนินงานในการดูแล ช่วยเหลือ 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และส่งต่อ กับหน่วยงานในพื้นที่ 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ที่ร่วมบันทึกข้อตกลงความร่วมมือ (</a:t>
            </a:r>
            <a:r>
              <a:rPr lang="en-US" sz="2800">
                <a:latin typeface="FreesiaUPC" panose="020B0604020202020204" pitchFamily="34" charset="-34"/>
                <a:cs typeface="FreesiaUPC" panose="020B0604020202020204" pitchFamily="34" charset="-34"/>
              </a:rPr>
              <a:t>MOU) </a:t>
            </a:r>
            <a:r>
              <a:rPr lang="th-TH" sz="2800">
                <a:latin typeface="FreesiaUPC" panose="020B0604020202020204" pitchFamily="34" charset="-34"/>
                <a:cs typeface="FreesiaUPC" panose="020B0604020202020204" pitchFamily="34" charset="-34"/>
              </a:rPr>
              <a:t>ตามสภาพปัญหาหรือข้อจำกัดของเด็ก</a:t>
            </a:r>
            <a:br>
              <a:rPr lang="th-TH" sz="280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>
                <a:latin typeface="FreesiaUPC" panose="020B0604020202020204" pitchFamily="34" charset="-34"/>
                <a:cs typeface="FreesiaUPC" panose="020B0604020202020204" pitchFamily="34" charset="-34"/>
              </a:rPr>
              <a:t>แต่ละบุคคล เพื่อให้เด็กได้เข้าสู่ระบบการศึกษา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203956" y="5945824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 txBox="1">
            <a:spLocks/>
          </p:cNvSpPr>
          <p:nvPr/>
        </p:nvSpPr>
        <p:spPr>
          <a:xfrm rot="21240000">
            <a:off x="-97765" y="879576"/>
            <a:ext cx="6866343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en-US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9778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6" y="931067"/>
            <a:ext cx="1322953" cy="1322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579" y="2055257"/>
            <a:ext cx="765681" cy="765681"/>
          </a:xfrm>
          <a:prstGeom prst="rect">
            <a:avLst/>
          </a:prstGeom>
        </p:spPr>
      </p:pic>
      <p:pic>
        <p:nvPicPr>
          <p:cNvPr id="20" name="image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3593" y="1884539"/>
            <a:ext cx="726341" cy="670166"/>
          </a:xfrm>
          <a:prstGeom prst="rect">
            <a:avLst/>
          </a:prstGeom>
        </p:spPr>
      </p:pic>
      <p:pic>
        <p:nvPicPr>
          <p:cNvPr id="22" name="image4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5267" y="1649119"/>
            <a:ext cx="733439" cy="768411"/>
          </a:xfrm>
          <a:prstGeom prst="rect">
            <a:avLst/>
          </a:prstGeom>
        </p:spPr>
      </p:pic>
      <p:pic>
        <p:nvPicPr>
          <p:cNvPr id="23" name="image5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09861" y="3229829"/>
            <a:ext cx="840515" cy="768504"/>
          </a:xfrm>
          <a:prstGeom prst="rect">
            <a:avLst/>
          </a:prstGeom>
        </p:spPr>
      </p:pic>
      <p:pic>
        <p:nvPicPr>
          <p:cNvPr id="28" name="image6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90351" y="3101790"/>
            <a:ext cx="776797" cy="7695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45" y="2507704"/>
            <a:ext cx="1077168" cy="10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9.jpe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771" y="4184531"/>
            <a:ext cx="786627" cy="846203"/>
          </a:xfrm>
          <a:prstGeom prst="rect">
            <a:avLst/>
          </a:prstGeom>
        </p:spPr>
      </p:pic>
      <p:pic>
        <p:nvPicPr>
          <p:cNvPr id="31" name="image10.jpe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78947" y1="13684" x2="78947" y2="1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2619" y="4139855"/>
            <a:ext cx="761948" cy="750979"/>
          </a:xfrm>
          <a:prstGeom prst="rect">
            <a:avLst/>
          </a:prstGeom>
        </p:spPr>
      </p:pic>
      <p:pic>
        <p:nvPicPr>
          <p:cNvPr id="32" name="image11.jpe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217" y="3998333"/>
            <a:ext cx="845168" cy="767066"/>
          </a:xfrm>
          <a:prstGeom prst="rect">
            <a:avLst/>
          </a:prstGeom>
        </p:spPr>
      </p:pic>
      <p:pic>
        <p:nvPicPr>
          <p:cNvPr id="33" name="image12.png" descr="Icon  Description automatically generated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75026" y="3816947"/>
            <a:ext cx="661632" cy="7906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80" y="2964110"/>
            <a:ext cx="725433" cy="7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21151195">
            <a:off x="3873802" y="2242603"/>
            <a:ext cx="741883" cy="764420"/>
            <a:chOff x="7516293" y="1893621"/>
            <a:chExt cx="1235821" cy="1193963"/>
          </a:xfrm>
        </p:grpSpPr>
        <p:sp>
          <p:nvSpPr>
            <p:cNvPr id="36" name="Oval 35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image1.png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756858" y="62659"/>
            <a:ext cx="44901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หน่วยงานขับเคลื่อน </a:t>
            </a:r>
            <a:r>
              <a:rPr lang="en-US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สพท. </a:t>
            </a:r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และสถานศึกษา</a:t>
            </a:r>
            <a:b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 ได้แก่</a:t>
            </a:r>
            <a:endParaRPr lang="th-TH" sz="20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สป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สช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กศน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กระทรวงมหาดไทย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(เทศบาล/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อบต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./กำนัน/ผู้ใหญ่บ้าน)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กระทรวงสาธารณสุข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อส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กระทรวงวัฒนธรรม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(วัด </a:t>
            </a:r>
            <a:r>
              <a:rPr lang="en-US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บวร)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กระทรวงการท่องเที่ยวและกีฬา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กระทรวงการอุดมศึกษา วิทยาศาสตร์ วิจัยและนวัตกรรม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กระทรวงการพัฒนาสังคมและความมั่นคงของมนุษย์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 สำนักงานตำรวจแห่งชาติ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 สำนักงานพระพุทธศาสนาแห่งชาติ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10. กองอำนวยการรักษาความมั่นคงภายในราชอาณาจักร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11. กรุงเทพมหานคร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12. กองทุนเพื่อความเสมอภาคทางการศึกษา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13028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480" y="2282951"/>
            <a:ext cx="3730522" cy="3402714"/>
          </a:xfrm>
        </p:spPr>
        <p:txBody>
          <a:bodyPr>
            <a:normAutofit fontScale="925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  <a:sym typeface="Wingdings 2" panose="05020102010507070707" pitchFamily="18" charset="2"/>
              </a:rPr>
              <a:t>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การติดตามค้นหาเด็กตกหล่นและเด็กออกกลางคัน</a:t>
            </a:r>
            <a:r>
              <a:rPr lang="th-TH" sz="2800" dirty="0"/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(ต่อ)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th-TH" sz="2200" dirty="0"/>
              <a:t> </a:t>
            </a:r>
            <a:r>
              <a:rPr lang="th-TH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(3.3)  กรณีไม่พบตัวเด็ก </a:t>
            </a: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ดำเนินการสนับสนุนข้อมูลสารสนเทศ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ของเด็กเป็นรายบุคคล และส่งต่อข้อมูล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ให้แต่ละหน่วยงานที่บันทึกข้อตกลง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MOU) 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เพื่อติดตามค้นหา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203956" y="5945824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 txBox="1">
            <a:spLocks/>
          </p:cNvSpPr>
          <p:nvPr/>
        </p:nvSpPr>
        <p:spPr>
          <a:xfrm rot="21240000">
            <a:off x="-97765" y="879576"/>
            <a:ext cx="6866343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en-US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9778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6" y="931067"/>
            <a:ext cx="1322953" cy="1322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579" y="2055257"/>
            <a:ext cx="765681" cy="765681"/>
          </a:xfrm>
          <a:prstGeom prst="rect">
            <a:avLst/>
          </a:prstGeom>
        </p:spPr>
      </p:pic>
      <p:pic>
        <p:nvPicPr>
          <p:cNvPr id="20" name="image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3593" y="1884539"/>
            <a:ext cx="726341" cy="670166"/>
          </a:xfrm>
          <a:prstGeom prst="rect">
            <a:avLst/>
          </a:prstGeom>
        </p:spPr>
      </p:pic>
      <p:pic>
        <p:nvPicPr>
          <p:cNvPr id="22" name="image4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5267" y="1649119"/>
            <a:ext cx="733439" cy="768411"/>
          </a:xfrm>
          <a:prstGeom prst="rect">
            <a:avLst/>
          </a:prstGeom>
        </p:spPr>
      </p:pic>
      <p:pic>
        <p:nvPicPr>
          <p:cNvPr id="23" name="image5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09861" y="3229829"/>
            <a:ext cx="840515" cy="768504"/>
          </a:xfrm>
          <a:prstGeom prst="rect">
            <a:avLst/>
          </a:prstGeom>
        </p:spPr>
      </p:pic>
      <p:pic>
        <p:nvPicPr>
          <p:cNvPr id="28" name="image6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90351" y="3101790"/>
            <a:ext cx="776797" cy="7695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45" y="2507704"/>
            <a:ext cx="1077168" cy="10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9.jpe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771" y="4184531"/>
            <a:ext cx="786627" cy="846203"/>
          </a:xfrm>
          <a:prstGeom prst="rect">
            <a:avLst/>
          </a:prstGeom>
        </p:spPr>
      </p:pic>
      <p:pic>
        <p:nvPicPr>
          <p:cNvPr id="31" name="image10.jpe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78947" y1="13684" x2="78947" y2="1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2619" y="4139855"/>
            <a:ext cx="761948" cy="750979"/>
          </a:xfrm>
          <a:prstGeom prst="rect">
            <a:avLst/>
          </a:prstGeom>
        </p:spPr>
      </p:pic>
      <p:pic>
        <p:nvPicPr>
          <p:cNvPr id="32" name="image11.jpe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217" y="3998333"/>
            <a:ext cx="845168" cy="767066"/>
          </a:xfrm>
          <a:prstGeom prst="rect">
            <a:avLst/>
          </a:prstGeom>
        </p:spPr>
      </p:pic>
      <p:pic>
        <p:nvPicPr>
          <p:cNvPr id="33" name="image12.png" descr="Icon  Description automatically generated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75026" y="3816947"/>
            <a:ext cx="661632" cy="7906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80" y="2964110"/>
            <a:ext cx="725433" cy="7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21151195">
            <a:off x="3873802" y="2242603"/>
            <a:ext cx="741883" cy="764420"/>
            <a:chOff x="7516293" y="1893621"/>
            <a:chExt cx="1235821" cy="1193963"/>
          </a:xfrm>
        </p:grpSpPr>
        <p:sp>
          <p:nvSpPr>
            <p:cNvPr id="36" name="Oval 35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image1.png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756858" y="62659"/>
            <a:ext cx="44901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หน่วยงานขับเคลื่อน </a:t>
            </a:r>
            <a:r>
              <a:rPr lang="en-US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สพฐ.</a:t>
            </a:r>
            <a:br>
              <a:rPr lang="th-TH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 ได้แก่</a:t>
            </a:r>
            <a:endParaRPr lang="th-TH" sz="20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สป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สช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กศน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กระทรวงมหาดไทย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(เทศบาล/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อบต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./กำนัน/ผู้ใหญ่บ้าน)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กระทรวงสาธารณสุข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อส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กระทรวงวัฒนธรรม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(วัด </a:t>
            </a:r>
            <a:r>
              <a:rPr lang="en-US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บวร)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กระทรวงการท่องเที่ยวและกีฬา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กระทรวงการอุดมศึกษา วิทยาศาสตร์ วิจัยและนวัตกรรม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กระทรวงการพัฒนาสังคมและความมั่นคงของมนุษย์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 สำนักงานตำรวจแห่งชาติ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 สำนักงานพระพุทธศาสนาแห่งชาติ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10. กองอำนวยการรักษาความมั่นคงภายในราชอาณาจักร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11. กรุงเทพมหานคร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12. กองทุนเพื่อความเสมอภาคทางการศึกษา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6806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480" y="2282951"/>
            <a:ext cx="3730522" cy="340271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  <a:sym typeface="Wingdings 2" panose="05020102010507070707" pitchFamily="18" charset="2"/>
              </a:rPr>
              <a:t></a:t>
            </a:r>
          </a:p>
          <a:p>
            <a:pPr algn="ctr"/>
            <a:r>
              <a:rPr lang="th-TH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300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สนับสนุนทรัพยากร </a:t>
            </a:r>
            <a:r>
              <a:rPr lang="th-TH" sz="3000" dirty="0"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0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  <a:t>ด้านบุคลากร งบประมาณ เครื่องมือและอุปกรณ์ต่างๆ</a:t>
            </a:r>
            <a:b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ในการดำเนินการ</a:t>
            </a:r>
            <a:r>
              <a:rPr lang="th-TH" sz="2600">
                <a:latin typeface="FreesiaUPC" panose="020B0604020202020204" pitchFamily="34" charset="-34"/>
                <a:cs typeface="FreesiaUPC" panose="020B0604020202020204" pitchFamily="34" charset="-34"/>
              </a:rPr>
              <a:t>ติดตามช่วยเหลือเด็ก</a:t>
            </a:r>
            <a: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  <a:t>ให้กลับเข้าสู่ระบบการศึกษา</a:t>
            </a:r>
            <a:b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และได้รับการศึกษาที่มีคุณภาพ </a:t>
            </a:r>
            <a:b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6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600">
                <a:latin typeface="FreesiaUPC" panose="020B0604020202020204" pitchFamily="34" charset="-34"/>
                <a:cs typeface="FreesiaUPC" panose="020B0604020202020204" pitchFamily="34" charset="-34"/>
              </a:rPr>
              <a:t>MOU)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203956" y="5945824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 txBox="1">
            <a:spLocks/>
          </p:cNvSpPr>
          <p:nvPr/>
        </p:nvSpPr>
        <p:spPr>
          <a:xfrm rot="21240000">
            <a:off x="-97765" y="879576"/>
            <a:ext cx="6866343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en-US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9778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6" y="931067"/>
            <a:ext cx="1322953" cy="1322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579" y="2055257"/>
            <a:ext cx="765681" cy="765681"/>
          </a:xfrm>
          <a:prstGeom prst="rect">
            <a:avLst/>
          </a:prstGeom>
        </p:spPr>
      </p:pic>
      <p:pic>
        <p:nvPicPr>
          <p:cNvPr id="20" name="image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3593" y="1884539"/>
            <a:ext cx="726341" cy="670166"/>
          </a:xfrm>
          <a:prstGeom prst="rect">
            <a:avLst/>
          </a:prstGeom>
        </p:spPr>
      </p:pic>
      <p:pic>
        <p:nvPicPr>
          <p:cNvPr id="22" name="image4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5267" y="1649119"/>
            <a:ext cx="733439" cy="768411"/>
          </a:xfrm>
          <a:prstGeom prst="rect">
            <a:avLst/>
          </a:prstGeom>
        </p:spPr>
      </p:pic>
      <p:pic>
        <p:nvPicPr>
          <p:cNvPr id="23" name="image5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09861" y="3229829"/>
            <a:ext cx="840515" cy="768504"/>
          </a:xfrm>
          <a:prstGeom prst="rect">
            <a:avLst/>
          </a:prstGeom>
        </p:spPr>
      </p:pic>
      <p:pic>
        <p:nvPicPr>
          <p:cNvPr id="28" name="image6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90351" y="3101790"/>
            <a:ext cx="776797" cy="7695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45" y="2507704"/>
            <a:ext cx="1077168" cy="10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9.jpe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771" y="4184531"/>
            <a:ext cx="786627" cy="846203"/>
          </a:xfrm>
          <a:prstGeom prst="rect">
            <a:avLst/>
          </a:prstGeom>
        </p:spPr>
      </p:pic>
      <p:pic>
        <p:nvPicPr>
          <p:cNvPr id="31" name="image10.jpe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78947" y1="13684" x2="78947" y2="1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2619" y="4139855"/>
            <a:ext cx="761948" cy="750979"/>
          </a:xfrm>
          <a:prstGeom prst="rect">
            <a:avLst/>
          </a:prstGeom>
        </p:spPr>
      </p:pic>
      <p:pic>
        <p:nvPicPr>
          <p:cNvPr id="32" name="image11.jpe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217" y="3998333"/>
            <a:ext cx="845168" cy="767066"/>
          </a:xfrm>
          <a:prstGeom prst="rect">
            <a:avLst/>
          </a:prstGeom>
        </p:spPr>
      </p:pic>
      <p:pic>
        <p:nvPicPr>
          <p:cNvPr id="33" name="image12.png" descr="Icon  Description automatically generated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75026" y="3816947"/>
            <a:ext cx="661632" cy="7906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80" y="2964110"/>
            <a:ext cx="725433" cy="7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21151195">
            <a:off x="3873802" y="2242603"/>
            <a:ext cx="741883" cy="764420"/>
            <a:chOff x="7516293" y="1893621"/>
            <a:chExt cx="1235821" cy="1193963"/>
          </a:xfrm>
        </p:grpSpPr>
        <p:sp>
          <p:nvSpPr>
            <p:cNvPr id="36" name="Oval 35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image1.png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756858" y="62659"/>
            <a:ext cx="44901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หน่วยงานขับเคลื่อน </a:t>
            </a:r>
            <a:r>
              <a:rPr lang="en-US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สพฐ.</a:t>
            </a:r>
            <a:br>
              <a:rPr lang="th-TH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 ได้แก่</a:t>
            </a:r>
            <a:endParaRPr lang="th-TH" sz="20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สป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สช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กศน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กระทรวงมหาดไทย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(เทศบาล/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อบต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./กำนัน/ผู้ใหญ่บ้าน)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กระทรวงสาธารณสุข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 err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อส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กระทรวงวัฒนธรรม </a:t>
            </a:r>
            <a:r>
              <a:rPr lang="th-TH" sz="20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(วัด </a:t>
            </a:r>
            <a:r>
              <a:rPr lang="en-US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บวร)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กระทรวงการท่องเที่ยวและกีฬา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กระทรวงการอุดมศึกษา วิทยาศาสตร์ วิจัยและนวัตกรรม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กระทรวงการพัฒนาสังคมและความมั่นคงของมนุษย์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 สำนักงานตำรวจแห่งชาติ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 สำนักงานพระพุทธศาสนาแห่งชาติ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10. กองอำนวยการรักษาความมั่นคงภายในราชอาณาจักร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11. กรุงเทพมหานคร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12. กองทุนเพื่อความเสมอภาคทางการศึกษา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5815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6480" y="2282951"/>
            <a:ext cx="3730522" cy="340271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  <a:sym typeface="Wingdings 2" panose="05020102010507070707" pitchFamily="18" charset="2"/>
              </a:rPr>
              <a:t></a:t>
            </a:r>
          </a:p>
          <a:p>
            <a:pPr algn="ctr"/>
            <a:r>
              <a:rPr lang="th-TH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320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จัดทำข้อเสนอ หรือ</a:t>
            </a:r>
            <a:br>
              <a:rPr lang="th-TH" sz="320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>
                <a:solidFill>
                  <a:schemeClr val="accent6">
                    <a:lumMod val="60000"/>
                    <a:lumOff val="4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องค์ความรู้</a:t>
            </a:r>
          </a:p>
          <a:p>
            <a:pPr algn="ctr"/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จากการวิจัย และข้อเสนอ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เชิงนโยบาย ในการลดความ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เหลื่อมล้ำทางการศึกษา 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เสนอกระทรวงศึกษาธิการ 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เพื่อนำเรียน</a:t>
            </a:r>
            <a:b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นายกรัฐมนตรีต่อไป</a:t>
            </a:r>
            <a:endParaRPr lang="en-US" sz="28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203956" y="5945824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 txBox="1">
            <a:spLocks/>
          </p:cNvSpPr>
          <p:nvPr/>
        </p:nvSpPr>
        <p:spPr>
          <a:xfrm rot="21240000">
            <a:off x="-97765" y="879576"/>
            <a:ext cx="6866343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</a:t>
            </a:r>
            <a:b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ตามบันทึกข้อตกลงความร่วมมือ (</a:t>
            </a:r>
            <a:r>
              <a:rPr lang="en-US" sz="2400">
                <a:latin typeface="FreesiaUPC" panose="020B0604020202020204" pitchFamily="34" charset="-34"/>
                <a:cs typeface="FreesiaUPC" panose="020B0604020202020204" pitchFamily="34" charset="-34"/>
              </a:rPr>
              <a:t>MOU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en-US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9778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06" y="931067"/>
            <a:ext cx="1322953" cy="1322953"/>
          </a:xfrm>
          <a:prstGeom prst="rect">
            <a:avLst/>
          </a:prstGeom>
        </p:spPr>
      </p:pic>
      <p:pic>
        <p:nvPicPr>
          <p:cNvPr id="28" name="image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8026" y="2667738"/>
            <a:ext cx="776797" cy="769543"/>
          </a:xfrm>
          <a:prstGeom prst="rect">
            <a:avLst/>
          </a:prstGeom>
        </p:spPr>
      </p:pic>
      <p:pic>
        <p:nvPicPr>
          <p:cNvPr id="33" name="image12.png" descr="Icon  Description automatically generated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3208" y="2498510"/>
            <a:ext cx="661632" cy="7906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 rot="21151195">
            <a:off x="4266109" y="2769827"/>
            <a:ext cx="741883" cy="764420"/>
            <a:chOff x="7516293" y="1893621"/>
            <a:chExt cx="1235821" cy="1193963"/>
          </a:xfrm>
        </p:grpSpPr>
        <p:sp>
          <p:nvSpPr>
            <p:cNvPr id="36" name="Oval 35"/>
            <p:cNvSpPr/>
            <p:nvPr/>
          </p:nvSpPr>
          <p:spPr>
            <a:xfrm>
              <a:off x="7516293" y="1893621"/>
              <a:ext cx="1235821" cy="1193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image1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1055" y="1980183"/>
              <a:ext cx="666768" cy="879593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365847" y="1948069"/>
            <a:ext cx="44901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หน่วยงานขับเคลื่อน </a:t>
            </a:r>
            <a:r>
              <a:rPr lang="en-US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สพฐ.</a:t>
            </a:r>
            <a:br>
              <a:rPr lang="th-TH" sz="2000" b="1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0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หน่วยงานร่วมดำเนินการ ได้แก่</a:t>
            </a:r>
            <a:endParaRPr lang="th-TH" sz="20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กระทรวงศึกษาธิการ (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สป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./สอศ./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สช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0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กศน</a:t>
            </a:r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กระทรวงการอุดมศึกษา วิทยาศาสตร์ วิจัยและนวัตกรรม</a:t>
            </a:r>
          </a:p>
          <a:p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กองทุนเพื่อความเสมอภาคทางการศึกษา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6602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4771" y="1026044"/>
            <a:ext cx="4065084" cy="700842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Krub" panose="02000506040000020004" pitchFamily="2" charset="-34"/>
                <a:cs typeface="TH Krub" panose="02000506040000020004" pitchFamily="2" charset="-34"/>
              </a:rPr>
              <a:t>วัตถุประสงค์</a:t>
            </a:r>
            <a:endParaRPr lang="en-US" sz="54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667812"/>
              </p:ext>
            </p:extLst>
          </p:nvPr>
        </p:nvGraphicFramePr>
        <p:xfrm>
          <a:off x="2375995" y="60633"/>
          <a:ext cx="9585613" cy="661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1" b="83056" l="16667" r="79167">
                        <a14:foregroundMark x1="35000" y1="45833" x2="35000" y2="45833"/>
                        <a14:foregroundMark x1="25833" y1="49444" x2="25833" y2="49444"/>
                        <a14:foregroundMark x1="33333" y1="58889" x2="33333" y2="58889"/>
                        <a14:foregroundMark x1="38611" y1="67500" x2="38611" y2="67500"/>
                        <a14:foregroundMark x1="43889" y1="69444" x2="43889" y2="69444"/>
                        <a14:foregroundMark x1="28889" y1="70833" x2="28889" y2="70833"/>
                        <a14:foregroundMark x1="27222" y1="63333" x2="27222" y2="63333"/>
                        <a14:foregroundMark x1="27222" y1="67778" x2="27222" y2="67778"/>
                      </a14:backgroundRemoval>
                    </a14:imgEffect>
                  </a14:imgLayer>
                </a14:imgProps>
              </a:ext>
            </a:extLst>
          </a:blip>
          <a:srcRect l="14607" t="11964" r="13576" b="12752"/>
          <a:stretch/>
        </p:blipFill>
        <p:spPr>
          <a:xfrm>
            <a:off x="710770" y="2589194"/>
            <a:ext cx="1703672" cy="176142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80" y="6310949"/>
            <a:ext cx="1244834" cy="365125"/>
          </a:xfrm>
        </p:spPr>
        <p:txBody>
          <a:bodyPr/>
          <a:lstStyle/>
          <a:p>
            <a:r>
              <a:rPr lang="en-US" dirty="0"/>
              <a:t>Drop Out</a:t>
            </a: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01608"/>
              </p:ext>
            </p:extLst>
          </p:nvPr>
        </p:nvGraphicFramePr>
        <p:xfrm>
          <a:off x="787786" y="1363650"/>
          <a:ext cx="10755030" cy="1700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5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3492">
                <a:tc>
                  <a:txBody>
                    <a:bodyPr/>
                    <a:lstStyle/>
                    <a:p>
                      <a:pPr marL="342900" indent="-342900" algn="thaiDist">
                        <a:buFont typeface="Wingdings 2" panose="05020102010507070707" pitchFamily="18" charset="2"/>
                        <a:buChar char="u"/>
                      </a:pPr>
                      <a:r>
                        <a:rPr lang="th-TH" sz="2400" b="1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ประชุมผู้อำนวยการสำนักงานเขตพื้นที่การศึกษาทั่วประเทศ </a:t>
                      </a:r>
                      <a:r>
                        <a:rPr lang="th-TH" sz="2400" b="0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เพื่อมอบนโยบายและแนวทางการดำเนินงานติดตามค้นหา</a:t>
                      </a:r>
                    </a:p>
                    <a:p>
                      <a:pPr marL="0" indent="0" algn="thaiDist">
                        <a:buFont typeface="Wingdings 2" panose="05020102010507070707" pitchFamily="18" charset="2"/>
                        <a:buNone/>
                      </a:pPr>
                      <a:r>
                        <a:rPr lang="th-TH" sz="2400" b="0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เด็กตกหล่นและเด็กออกกลางคัน ให้กลับเข้าสู่ระบบการศึกษา </a:t>
                      </a:r>
                      <a:r>
                        <a:rPr lang="th-TH" sz="2400" b="1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เมื่อวันที่ 30 พฤศจิกายน 2564</a:t>
                      </a:r>
                      <a:endParaRPr lang="en-US" sz="2400" b="1" i="0" kern="1200" spc="-70" baseline="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7223">
                <a:tc>
                  <a:txBody>
                    <a:bodyPr/>
                    <a:lstStyle/>
                    <a:p>
                      <a:pPr marL="0" indent="0" algn="thaiDist">
                        <a:buFont typeface="Wingdings 2" panose="05020102010507070707" pitchFamily="18" charset="2"/>
                        <a:buNone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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400" b="1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แจ้งข้อมูลเด็กตกหล่นและเด็กออกกลางคัน </a:t>
                      </a:r>
                      <a:r>
                        <a:rPr lang="th-TH" sz="2400" b="0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ให้กับสำนักงานเขตพื้นที่การศึกษาทุกเขต เพื่อดำเนินการตรวจสอบ</a:t>
                      </a:r>
                    </a:p>
                    <a:p>
                      <a:pPr marL="0" indent="0" algn="thaiDist">
                        <a:buFont typeface="Wingdings 2" panose="05020102010507070707" pitchFamily="18" charset="2"/>
                        <a:buNone/>
                      </a:pPr>
                      <a:r>
                        <a:rPr lang="th-TH" sz="2400" b="0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ข้อมูลนักเรียน ร่วมกับสถานศึกษาในสังกัด สำหรับการลงพื้นที่ติดตามค้นหา </a:t>
                      </a:r>
                      <a:r>
                        <a:rPr lang="th-TH" sz="2400" b="1" i="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เมื่อวันที่ 9 ธันวาคม 2564</a:t>
                      </a:r>
                      <a:endParaRPr lang="en-US" sz="2400" b="1" i="0" kern="1200" spc="-70" baseline="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45" y="564188"/>
            <a:ext cx="6962822" cy="66050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การขับเคลื่อนนโยบายสู่การปฏิบัติ </a:t>
            </a:r>
            <a:r>
              <a:rPr lang="th-TH" sz="3600" dirty="0">
                <a:latin typeface="TH Krub" panose="02000506040000020004" pitchFamily="2" charset="-34"/>
                <a:cs typeface="TH Krub" panose="02000506040000020004" pitchFamily="2" charset="-34"/>
              </a:rPr>
              <a:t>ที่ผ่านมา...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0" y="82186"/>
            <a:ext cx="1899646" cy="1212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067" y="3670161"/>
            <a:ext cx="2723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ผลการขับเคลื่อน</a:t>
            </a:r>
            <a:b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ที่ผ่านมา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 txBox="1">
            <a:spLocks/>
          </p:cNvSpPr>
          <p:nvPr/>
        </p:nvSpPr>
        <p:spPr>
          <a:xfrm>
            <a:off x="4182393" y="3889345"/>
            <a:ext cx="7388935" cy="123808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สำนักงานเขตพื้นที่การศึกษาและสถานศึกษาในสังกัด ได้ตรวจสอบข้อมูล และ</a:t>
            </a:r>
            <a:r>
              <a:rPr lang="th-TH" sz="2400" spc="-9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ติดตามค้นหาเด็กตกหล่น เด็กออกกลางคัน ทำให้ในเบื้องต้นมีข้อมูลสำหรับการ</a:t>
            </a:r>
            <a:br>
              <a:rPr lang="th-TH" sz="2400" spc="-9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400" spc="-9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ลงพื้นที่</a:t>
            </a:r>
            <a:r>
              <a:rPr lang="th-TH" sz="2400" spc="-7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ติดตาม และบางส่วนทราบสถานะของเด็กในสังกัดแล้วว่าเข้าสู่ระบบการศึกษาที่ใด</a:t>
            </a:r>
            <a:endParaRPr lang="en-US" sz="2400" spc="-7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3378890" y="4208321"/>
            <a:ext cx="629584" cy="565697"/>
          </a:xfrm>
          <a:prstGeom prst="notched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04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350" y="174208"/>
            <a:ext cx="8996992" cy="66050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Time line: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การขับเคลื่อนการดำเนินงาน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D9E804-D741-4D64-B43C-E185938F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18" b="95906" l="9122" r="89865">
                        <a14:foregroundMark x1="47297" y1="8187" x2="47297" y2="8187"/>
                        <a14:foregroundMark x1="50338" y1="93567" x2="50338" y2="93567"/>
                        <a14:foregroundMark x1="50338" y1="92982" x2="49662" y2="95906"/>
                        <a14:foregroundMark x1="45608" y1="42105" x2="45608" y2="42105"/>
                        <a14:foregroundMark x1="43581" y1="60234" x2="43581" y2="60234"/>
                        <a14:foregroundMark x1="42568" y1="61404" x2="42230" y2="64327"/>
                        <a14:foregroundMark x1="40203" y1="69591" x2="40203" y2="69591"/>
                        <a14:foregroundMark x1="39865" y1="67836" x2="39865" y2="67836"/>
                        <a14:foregroundMark x1="37838" y1="69591" x2="37838" y2="69591"/>
                        <a14:foregroundMark x1="34122" y1="49708" x2="34122" y2="49708"/>
                        <a14:foregroundMark x1="50338" y1="21637" x2="50338" y2="21637"/>
                        <a14:foregroundMark x1="66554" y1="49123" x2="66554" y2="49123"/>
                        <a14:foregroundMark x1="50676" y1="77778" x2="50676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80545" y="18623"/>
            <a:ext cx="1681958" cy="97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7105FA-13C9-4BBA-A101-135BB68E7383}"/>
              </a:ext>
            </a:extLst>
          </p:cNvPr>
          <p:cNvSpPr txBox="1"/>
          <p:nvPr/>
        </p:nvSpPr>
        <p:spPr>
          <a:xfrm>
            <a:off x="1401008" y="1855644"/>
            <a:ext cx="1559417" cy="26237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endParaRPr lang="th-TH" sz="105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>
              <a:spcBef>
                <a:spcPts val="600"/>
              </a:spcBef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- แต่งตั้งคณะทำงานตาม</a:t>
            </a:r>
            <a:r>
              <a:rPr lang="th-TH" spc="-70" dirty="0">
                <a:latin typeface="FreesiaUPC" panose="020B0604020202020204" pitchFamily="34" charset="-34"/>
                <a:cs typeface="FreesiaUPC" panose="020B0604020202020204" pitchFamily="34" charset="-34"/>
              </a:rPr>
              <a:t>องค์ประกอบที่เหมาะสม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ของแต่ละพื้นที่ (ระดับ</a:t>
            </a:r>
            <a:r>
              <a:rPr lang="th-TH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สพท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./ระดับสถานศึกษา)</a:t>
            </a:r>
          </a:p>
          <a:p>
            <a:pPr algn="thaiDist">
              <a:spcBef>
                <a:spcPts val="600"/>
              </a:spcBef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- กำหนดแผน และ</a:t>
            </a:r>
            <a:r>
              <a:rPr lang="th-TH" spc="-100" dirty="0">
                <a:latin typeface="FreesiaUPC" panose="020B0604020202020204" pitchFamily="34" charset="-34"/>
                <a:cs typeface="FreesiaUPC" panose="020B0604020202020204" pitchFamily="34" charset="-34"/>
              </a:rPr>
              <a:t>แนวทางในการติดตามค้นหา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7AE708-71A5-4B89-A608-533DF2911B1F}"/>
              </a:ext>
            </a:extLst>
          </p:cNvPr>
          <p:cNvSpPr txBox="1"/>
          <p:nvPr/>
        </p:nvSpPr>
        <p:spPr>
          <a:xfrm>
            <a:off x="3153615" y="1931219"/>
            <a:ext cx="1642224" cy="20313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endParaRPr lang="th-TH" sz="1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>
              <a:spcBef>
                <a:spcPts val="600"/>
              </a:spcBef>
            </a:pPr>
            <a:r>
              <a:rPr lang="th-TH" spc="-100" dirty="0">
                <a:latin typeface="FreesiaUPC" panose="020B0604020202020204" pitchFamily="34" charset="-34"/>
                <a:cs typeface="FreesiaUPC" panose="020B0604020202020204" pitchFamily="34" charset="-34"/>
              </a:rPr>
              <a:t>- ลงพื้นที่ติดตามค้นหา </a:t>
            </a:r>
          </a:p>
          <a:p>
            <a:pPr algn="thaiDist">
              <a:spcBef>
                <a:spcPts val="600"/>
              </a:spcBef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pc="-100" dirty="0">
                <a:latin typeface="FreesiaUPC" panose="020B0604020202020204" pitchFamily="34" charset="-34"/>
                <a:cs typeface="FreesiaUPC" panose="020B0604020202020204" pitchFamily="34" charset="-34"/>
              </a:rPr>
              <a:t>รายงานผลการติดตาม</a:t>
            </a:r>
            <a:r>
              <a:rPr lang="th-TH" spc="-90" dirty="0">
                <a:latin typeface="FreesiaUPC" panose="020B0604020202020204" pitchFamily="34" charset="-34"/>
                <a:cs typeface="FreesiaUPC" panose="020B0604020202020204" pitchFamily="34" charset="-34"/>
              </a:rPr>
              <a:t>ค้นหา ผ่านแอพพลิเคชัน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100" dirty="0">
                <a:latin typeface="FreesiaUPC" panose="020B0604020202020204" pitchFamily="34" charset="-34"/>
                <a:cs typeface="FreesiaUPC" panose="020B0604020202020204" pitchFamily="34" charset="-34"/>
              </a:rPr>
              <a:t>“พาน้องกลับมาเรียน”</a:t>
            </a:r>
          </a:p>
          <a:p>
            <a:pPr algn="thaiDist"/>
            <a:r>
              <a:rPr lang="th-TH" sz="1600" spc="-1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44444444444444433333333333</a:t>
            </a:r>
            <a:endParaRPr lang="en-US" sz="1600" spc="-1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BABD59-EC5E-494F-96F0-14C22FEEFD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94" t="-66" r="14485" b="23497"/>
          <a:stretch/>
        </p:blipFill>
        <p:spPr>
          <a:xfrm>
            <a:off x="3628019" y="3708355"/>
            <a:ext cx="602679" cy="658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85A8AEB-8219-4C6A-8898-DED5A231C948}"/>
              </a:ext>
            </a:extLst>
          </p:cNvPr>
          <p:cNvSpPr/>
          <p:nvPr/>
        </p:nvSpPr>
        <p:spPr>
          <a:xfrm>
            <a:off x="1376043" y="1988587"/>
            <a:ext cx="1577312" cy="2609550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5B18E272-4191-4952-8812-76CB57882C3A}"/>
              </a:ext>
            </a:extLst>
          </p:cNvPr>
          <p:cNvSpPr/>
          <p:nvPr/>
        </p:nvSpPr>
        <p:spPr>
          <a:xfrm>
            <a:off x="1358283" y="1038677"/>
            <a:ext cx="1615736" cy="967666"/>
          </a:xfrm>
          <a:prstGeom prst="wedgeRectCallout">
            <a:avLst>
              <a:gd name="adj1" fmla="val -19792"/>
              <a:gd name="adj2" fmla="val 62500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</a:t>
            </a:r>
            <a:r>
              <a:rPr lang="th-TH" dirty="0"/>
              <a:t> 01</a:t>
            </a:r>
            <a:r>
              <a:rPr lang="en-US" dirty="0"/>
              <a:t> 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350105A-CA87-4E57-AB03-BC3C38F46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778" r="89778">
                        <a14:foregroundMark x1="29333" y1="61778" x2="29333" y2="61778"/>
                        <a14:foregroundMark x1="16444" y1="60000" x2="16444" y2="60000"/>
                        <a14:foregroundMark x1="5778" y1="72000" x2="5778" y2="72000"/>
                        <a14:foregroundMark x1="72889" y1="60889" x2="72889" y2="60889"/>
                        <a14:foregroundMark x1="87556" y1="62222" x2="87556" y2="62222"/>
                      </a14:backgroundRemoval>
                    </a14:imgEffect>
                  </a14:imgLayer>
                </a14:imgProps>
              </a:ext>
            </a:extLst>
          </a:blip>
          <a:srcRect t="15929" r="2638" b="18207"/>
          <a:stretch/>
        </p:blipFill>
        <p:spPr>
          <a:xfrm>
            <a:off x="2032459" y="4048854"/>
            <a:ext cx="745021" cy="504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571A23B-6A7B-4F96-B4B7-B6FBA12B94C1}"/>
              </a:ext>
            </a:extLst>
          </p:cNvPr>
          <p:cNvSpPr/>
          <p:nvPr/>
        </p:nvSpPr>
        <p:spPr>
          <a:xfrm>
            <a:off x="3133822" y="2006343"/>
            <a:ext cx="1660120" cy="2609550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348F4347-9308-4FB7-BB54-406B47B9101A}"/>
              </a:ext>
            </a:extLst>
          </p:cNvPr>
          <p:cNvSpPr/>
          <p:nvPr/>
        </p:nvSpPr>
        <p:spPr>
          <a:xfrm>
            <a:off x="3124940" y="1038677"/>
            <a:ext cx="1677879" cy="967666"/>
          </a:xfrm>
          <a:prstGeom prst="wedgeRectCallout">
            <a:avLst>
              <a:gd name="adj1" fmla="val -19792"/>
              <a:gd name="adj2" fmla="val 62500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</a:t>
            </a:r>
            <a:r>
              <a:rPr lang="th-TH" dirty="0"/>
              <a:t> 02</a:t>
            </a:r>
            <a:r>
              <a:rPr lang="en-US" dirty="0"/>
              <a:t> 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A6915B-DAD0-46C1-A5F0-C789F410D96F}"/>
              </a:ext>
            </a:extLst>
          </p:cNvPr>
          <p:cNvSpPr txBox="1"/>
          <p:nvPr/>
        </p:nvSpPr>
        <p:spPr>
          <a:xfrm>
            <a:off x="5011961" y="1931219"/>
            <a:ext cx="1642224" cy="22313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endParaRPr lang="th-TH" sz="1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>
              <a:spcBef>
                <a:spcPts val="600"/>
              </a:spcBef>
            </a:pPr>
            <a:r>
              <a:rPr lang="th-TH" spc="-100" dirty="0">
                <a:solidFill>
                  <a:schemeClr val="accent6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ส่งข้อมูลกรณีติดตามค้นหาแล้วไม่พบตัวเด็กให้กับหน่วยงานที่ร่วม</a:t>
            </a:r>
            <a:br>
              <a:rPr lang="th-TH" spc="-100" dirty="0">
                <a:solidFill>
                  <a:schemeClr val="accent6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100" dirty="0">
                <a:solidFill>
                  <a:schemeClr val="accent6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ลงนามบันทึกข้อตกลง </a:t>
            </a:r>
            <a:br>
              <a:rPr lang="th-TH" spc="-100" dirty="0">
                <a:solidFill>
                  <a:schemeClr val="accent6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100" dirty="0">
                <a:solidFill>
                  <a:schemeClr val="accent6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en-US" spc="-100" dirty="0">
                <a:solidFill>
                  <a:schemeClr val="accent6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MOU) </a:t>
            </a:r>
            <a:r>
              <a:rPr lang="th-TH" spc="-100" dirty="0">
                <a:solidFill>
                  <a:schemeClr val="accent6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ช่วยติดตามค้นหา</a:t>
            </a:r>
          </a:p>
          <a:p>
            <a:pPr algn="thaiDist"/>
            <a:r>
              <a:rPr lang="th-TH" sz="1600" spc="-1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44444444444444433333333333</a:t>
            </a:r>
            <a:endParaRPr lang="en-US" sz="1600" spc="-1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FDAB611-9BFA-4E5B-8134-84A6F31F3A0D}"/>
              </a:ext>
            </a:extLst>
          </p:cNvPr>
          <p:cNvSpPr/>
          <p:nvPr/>
        </p:nvSpPr>
        <p:spPr>
          <a:xfrm>
            <a:off x="4992168" y="2006343"/>
            <a:ext cx="1660120" cy="260955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xmlns="" id="{0E7F214B-B112-48D1-AE5A-2402FBE67D52}"/>
              </a:ext>
            </a:extLst>
          </p:cNvPr>
          <p:cNvSpPr/>
          <p:nvPr/>
        </p:nvSpPr>
        <p:spPr>
          <a:xfrm>
            <a:off x="4983286" y="1038677"/>
            <a:ext cx="1677879" cy="967666"/>
          </a:xfrm>
          <a:prstGeom prst="wedgeRectCallout">
            <a:avLst>
              <a:gd name="adj1" fmla="val -19792"/>
              <a:gd name="adj2" fmla="val 6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</a:t>
            </a:r>
            <a:r>
              <a:rPr lang="th-TH" dirty="0"/>
              <a:t> 03</a:t>
            </a:r>
            <a:r>
              <a:rPr lang="en-US" dirty="0"/>
              <a:t> 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006DBFF-D690-4AC5-AA5A-3DDED454E3D7}"/>
              </a:ext>
            </a:extLst>
          </p:cNvPr>
          <p:cNvSpPr txBox="1"/>
          <p:nvPr/>
        </p:nvSpPr>
        <p:spPr>
          <a:xfrm>
            <a:off x="6877287" y="1931219"/>
            <a:ext cx="1642224" cy="258532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endParaRPr lang="th-TH" sz="1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>
              <a:spcBef>
                <a:spcPts val="600"/>
              </a:spcBef>
            </a:pPr>
            <a: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นำเด็กเข้าเรียนในระบบการศึกษา สังกัด </a:t>
            </a:r>
            <a:r>
              <a:rPr lang="th-TH" spc="-100" dirty="0" err="1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 </a:t>
            </a:r>
            <a:b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สอศ. (อาชีวะอยู่ประจำ</a:t>
            </a:r>
            <a:b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เรียนฟรี มีอาชีพ)</a:t>
            </a:r>
            <a:b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100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ท้องถิ่น หรือ กศน.</a:t>
            </a:r>
          </a:p>
          <a:p>
            <a:pPr algn="thaiDist">
              <a:spcBef>
                <a:spcPts val="600"/>
              </a:spcBef>
            </a:pPr>
            <a:endParaRPr lang="th-TH" spc="-1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/>
            <a:r>
              <a:rPr lang="th-TH" sz="1600" spc="-1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44444444444444433333333333</a:t>
            </a:r>
            <a:endParaRPr lang="en-US" sz="1600" spc="-1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29A056-7AD0-4A55-A3B2-BBA2B111BD84}"/>
              </a:ext>
            </a:extLst>
          </p:cNvPr>
          <p:cNvSpPr/>
          <p:nvPr/>
        </p:nvSpPr>
        <p:spPr>
          <a:xfrm>
            <a:off x="6857494" y="2006343"/>
            <a:ext cx="1660120" cy="260955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xmlns="" id="{03F74AB3-DE0F-48CF-86B8-3E3A452A00FA}"/>
              </a:ext>
            </a:extLst>
          </p:cNvPr>
          <p:cNvSpPr/>
          <p:nvPr/>
        </p:nvSpPr>
        <p:spPr>
          <a:xfrm>
            <a:off x="6848612" y="1038677"/>
            <a:ext cx="1677879" cy="967666"/>
          </a:xfrm>
          <a:prstGeom prst="wedgeRectCallout">
            <a:avLst>
              <a:gd name="adj1" fmla="val -19792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</a:t>
            </a:r>
            <a:r>
              <a:rPr lang="th-TH" dirty="0"/>
              <a:t> 04</a:t>
            </a:r>
            <a:r>
              <a:rPr lang="en-US" dirty="0"/>
              <a:t> 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F14C76-78E8-4A7A-898F-A39E37B36C77}"/>
              </a:ext>
            </a:extLst>
          </p:cNvPr>
          <p:cNvSpPr txBox="1"/>
          <p:nvPr/>
        </p:nvSpPr>
        <p:spPr>
          <a:xfrm>
            <a:off x="8718015" y="1931219"/>
            <a:ext cx="1642224" cy="22313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endParaRPr lang="th-TH" sz="1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>
              <a:spcBef>
                <a:spcPts val="600"/>
              </a:spcBef>
            </a:pPr>
            <a:r>
              <a:rPr lang="th-TH" spc="-10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ลงพื้นที่เยี่ยมบ้านเด็ก</a:t>
            </a:r>
            <a:br>
              <a:rPr lang="th-TH" spc="-10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10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โดยใช้ระบบการดูแล</a:t>
            </a:r>
            <a:r>
              <a:rPr lang="th-TH" spc="-13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ช่วยเหลือนักเรียนที่</a:t>
            </a:r>
            <a:r>
              <a:rPr lang="th-TH" spc="-120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เข้มแข็ง และมี</a:t>
            </a:r>
            <a:r>
              <a:rPr lang="th-TH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ประสิทธิภาพ</a:t>
            </a:r>
          </a:p>
          <a:p>
            <a:pPr algn="thaiDist"/>
            <a:r>
              <a:rPr lang="th-TH" sz="1600" spc="-1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44444444444444433333333333</a:t>
            </a:r>
            <a:endParaRPr lang="en-US" sz="1600" spc="-1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B529123-B371-4A7B-A7AA-95163A6CB114}"/>
              </a:ext>
            </a:extLst>
          </p:cNvPr>
          <p:cNvSpPr/>
          <p:nvPr/>
        </p:nvSpPr>
        <p:spPr>
          <a:xfrm>
            <a:off x="8698222" y="2006343"/>
            <a:ext cx="1660120" cy="260955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xmlns="" id="{BB2592C3-9360-4899-9515-90693AF43E6A}"/>
              </a:ext>
            </a:extLst>
          </p:cNvPr>
          <p:cNvSpPr/>
          <p:nvPr/>
        </p:nvSpPr>
        <p:spPr>
          <a:xfrm>
            <a:off x="8689340" y="1038677"/>
            <a:ext cx="1677879" cy="967666"/>
          </a:xfrm>
          <a:prstGeom prst="wedgeRectCallout">
            <a:avLst>
              <a:gd name="adj1" fmla="val -19792"/>
              <a:gd name="adj2" fmla="val 625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</a:t>
            </a:r>
            <a:r>
              <a:rPr lang="th-TH" dirty="0"/>
              <a:t> 05</a:t>
            </a:r>
            <a:r>
              <a:rPr lang="en-US" dirty="0"/>
              <a:t> 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xmlns="" id="{1CF64955-56E8-47BC-85B3-DD360F478ADD}"/>
              </a:ext>
            </a:extLst>
          </p:cNvPr>
          <p:cNvSpPr/>
          <p:nvPr/>
        </p:nvSpPr>
        <p:spPr>
          <a:xfrm flipH="1">
            <a:off x="2096460" y="4615893"/>
            <a:ext cx="144000" cy="468000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251AD4AA-6658-450E-92CE-60B52616E43F}"/>
              </a:ext>
            </a:extLst>
          </p:cNvPr>
          <p:cNvSpPr/>
          <p:nvPr/>
        </p:nvSpPr>
        <p:spPr>
          <a:xfrm>
            <a:off x="1358283" y="5094033"/>
            <a:ext cx="1550399" cy="427380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ภายใน 4 ก.พ.65</a:t>
            </a:r>
            <a:endParaRPr lang="en-US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0B2ACA3-0012-477F-8AB3-8B0A24D9B370}"/>
              </a:ext>
            </a:extLst>
          </p:cNvPr>
          <p:cNvSpPr/>
          <p:nvPr/>
        </p:nvSpPr>
        <p:spPr>
          <a:xfrm>
            <a:off x="3040637" y="5072140"/>
            <a:ext cx="1794420" cy="100938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ก.พ. – มี.ค. 65</a:t>
            </a:r>
          </a:p>
          <a:p>
            <a:pPr algn="ctr"/>
            <a:r>
              <a:rPr lang="th-TH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ติดตามผลทุก</a:t>
            </a:r>
            <a:r>
              <a:rPr lang="th-TH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วันจันทร์ของ</a:t>
            </a:r>
            <a:r>
              <a:rPr lang="th-TH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ทุกสัปดาห์ </a:t>
            </a:r>
            <a:endParaRPr lang="en-US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xmlns="" id="{37427231-055A-4CE2-9799-20C4ECACE644}"/>
              </a:ext>
            </a:extLst>
          </p:cNvPr>
          <p:cNvSpPr/>
          <p:nvPr/>
        </p:nvSpPr>
        <p:spPr>
          <a:xfrm flipH="1">
            <a:off x="3884969" y="4623034"/>
            <a:ext cx="144000" cy="468000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915E5C0-1AF3-48E1-BC47-D9989F6A3780}"/>
              </a:ext>
            </a:extLst>
          </p:cNvPr>
          <p:cNvSpPr/>
          <p:nvPr/>
        </p:nvSpPr>
        <p:spPr>
          <a:xfrm>
            <a:off x="1541209" y="1564951"/>
            <a:ext cx="1282909" cy="405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สพท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รร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</a:t>
            </a:r>
            <a:endParaRPr lang="en-US" sz="24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A22F933-A941-4FA4-A578-734098B34C59}"/>
              </a:ext>
            </a:extLst>
          </p:cNvPr>
          <p:cNvSpPr/>
          <p:nvPr/>
        </p:nvSpPr>
        <p:spPr>
          <a:xfrm>
            <a:off x="3109078" y="1612099"/>
            <a:ext cx="1642224" cy="405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สพท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รร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</a:t>
            </a:r>
            <a:endParaRPr lang="en-US" sz="24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09D6A4A-F290-418C-9083-128876115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2256" y="3613120"/>
            <a:ext cx="300030" cy="300030"/>
          </a:xfrm>
          <a:prstGeom prst="rect">
            <a:avLst/>
          </a:prstGeom>
        </p:spPr>
      </p:pic>
      <p:pic>
        <p:nvPicPr>
          <p:cNvPr id="52" name="image3.png">
            <a:extLst>
              <a:ext uri="{FF2B5EF4-FFF2-40B4-BE49-F238E27FC236}">
                <a16:creationId xmlns:a16="http://schemas.microsoft.com/office/drawing/2014/main" xmlns="" id="{DE17BC74-BEF3-4716-982A-64A2AFB4773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56447" y="3613120"/>
            <a:ext cx="336774" cy="362646"/>
          </a:xfrm>
          <a:prstGeom prst="rect">
            <a:avLst/>
          </a:prstGeom>
        </p:spPr>
      </p:pic>
      <p:pic>
        <p:nvPicPr>
          <p:cNvPr id="53" name="image4.png">
            <a:extLst>
              <a:ext uri="{FF2B5EF4-FFF2-40B4-BE49-F238E27FC236}">
                <a16:creationId xmlns:a16="http://schemas.microsoft.com/office/drawing/2014/main" xmlns="" id="{87086110-37FD-48A9-9722-B9D5AB00599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49189" y="3571654"/>
            <a:ext cx="377201" cy="411485"/>
          </a:xfrm>
          <a:prstGeom prst="rect">
            <a:avLst/>
          </a:prstGeom>
        </p:spPr>
      </p:pic>
      <p:pic>
        <p:nvPicPr>
          <p:cNvPr id="54" name="image5.png">
            <a:extLst>
              <a:ext uri="{FF2B5EF4-FFF2-40B4-BE49-F238E27FC236}">
                <a16:creationId xmlns:a16="http://schemas.microsoft.com/office/drawing/2014/main" xmlns="" id="{8346670C-2986-4688-93C8-C30A6EC7930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32277" y="3926164"/>
            <a:ext cx="305199" cy="308721"/>
          </a:xfrm>
          <a:prstGeom prst="rect">
            <a:avLst/>
          </a:prstGeom>
        </p:spPr>
      </p:pic>
      <p:pic>
        <p:nvPicPr>
          <p:cNvPr id="55" name="image6.png">
            <a:extLst>
              <a:ext uri="{FF2B5EF4-FFF2-40B4-BE49-F238E27FC236}">
                <a16:creationId xmlns:a16="http://schemas.microsoft.com/office/drawing/2014/main" xmlns="" id="{06BABEAC-E299-40A2-8B94-AD8F50FA4A0B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92057" y="3926164"/>
            <a:ext cx="300030" cy="3329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BCB8B59-82C5-43C2-873A-6C651B55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8" y="3894872"/>
            <a:ext cx="420981" cy="4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9.jpeg">
            <a:extLst>
              <a:ext uri="{FF2B5EF4-FFF2-40B4-BE49-F238E27FC236}">
                <a16:creationId xmlns:a16="http://schemas.microsoft.com/office/drawing/2014/main" xmlns="" id="{CB51331F-F322-45BB-A336-CBDC43E17B42}"/>
              </a:ext>
            </a:extLst>
          </p:cNvPr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618" y="4250650"/>
            <a:ext cx="328057" cy="353073"/>
          </a:xfrm>
          <a:prstGeom prst="rect">
            <a:avLst/>
          </a:prstGeom>
        </p:spPr>
      </p:pic>
      <p:pic>
        <p:nvPicPr>
          <p:cNvPr id="58" name="image10.jpeg">
            <a:extLst>
              <a:ext uri="{FF2B5EF4-FFF2-40B4-BE49-F238E27FC236}">
                <a16:creationId xmlns:a16="http://schemas.microsoft.com/office/drawing/2014/main" xmlns="" id="{66C191A2-C015-4BFC-B15A-16CF93C4A86B}"/>
              </a:ext>
            </a:extLst>
          </p:cNvPr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78947" y1="13684" x2="78947" y2="1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9116" y="4256365"/>
            <a:ext cx="363735" cy="359528"/>
          </a:xfrm>
          <a:prstGeom prst="rect">
            <a:avLst/>
          </a:prstGeom>
        </p:spPr>
      </p:pic>
      <p:pic>
        <p:nvPicPr>
          <p:cNvPr id="59" name="image11.jpeg">
            <a:extLst>
              <a:ext uri="{FF2B5EF4-FFF2-40B4-BE49-F238E27FC236}">
                <a16:creationId xmlns:a16="http://schemas.microsoft.com/office/drawing/2014/main" xmlns="" id="{7F8AD26A-39E2-49E1-A390-157BCDA71959}"/>
              </a:ext>
            </a:extLst>
          </p:cNvPr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188" y="4304506"/>
            <a:ext cx="328235" cy="301442"/>
          </a:xfrm>
          <a:prstGeom prst="rect">
            <a:avLst/>
          </a:prstGeom>
        </p:spPr>
      </p:pic>
      <p:pic>
        <p:nvPicPr>
          <p:cNvPr id="60" name="image12.png" descr="Icon  Description automatically generated">
            <a:extLst>
              <a:ext uri="{FF2B5EF4-FFF2-40B4-BE49-F238E27FC236}">
                <a16:creationId xmlns:a16="http://schemas.microsoft.com/office/drawing/2014/main" xmlns="" id="{08B0B09B-3D5F-4375-B8BF-4A0881DECACD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37061" y="4277092"/>
            <a:ext cx="272215" cy="3108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50D37CA8-E33A-4999-B3BA-848D2EBA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67" y="3953444"/>
            <a:ext cx="329613" cy="3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1.png">
            <a:extLst>
              <a:ext uri="{FF2B5EF4-FFF2-40B4-BE49-F238E27FC236}">
                <a16:creationId xmlns:a16="http://schemas.microsoft.com/office/drawing/2014/main" xmlns="" id="{672B85ED-CC97-4685-98CE-5D3CDCC31E11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081171" y="3593305"/>
            <a:ext cx="205856" cy="301567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53BF68A-9302-4FAE-B035-8A8D1F2BBE3C}"/>
              </a:ext>
            </a:extLst>
          </p:cNvPr>
          <p:cNvSpPr/>
          <p:nvPr/>
        </p:nvSpPr>
        <p:spPr>
          <a:xfrm>
            <a:off x="4822522" y="1597665"/>
            <a:ext cx="1282909" cy="405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2300"/>
              </a:lnSpc>
            </a:pP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</a:t>
            </a:r>
            <a:endParaRPr lang="en-US" sz="24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F75600F-589E-44A7-B0EA-6162A1E05F7A}"/>
              </a:ext>
            </a:extLst>
          </p:cNvPr>
          <p:cNvSpPr/>
          <p:nvPr/>
        </p:nvSpPr>
        <p:spPr>
          <a:xfrm>
            <a:off x="4939292" y="5088252"/>
            <a:ext cx="1794420" cy="1009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เมษายน 65</a:t>
            </a:r>
          </a:p>
          <a:p>
            <a:pPr algn="ctr"/>
            <a:r>
              <a:rPr lang="th-TH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ติดตามผลทุก</a:t>
            </a:r>
            <a:r>
              <a:rPr lang="th-TH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วันจันทร์ของ</a:t>
            </a:r>
            <a:r>
              <a:rPr lang="th-TH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ทุกสัปดาห์ </a:t>
            </a:r>
            <a:endParaRPr lang="en-US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7" name="Arrow: Down 66">
            <a:extLst>
              <a:ext uri="{FF2B5EF4-FFF2-40B4-BE49-F238E27FC236}">
                <a16:creationId xmlns:a16="http://schemas.microsoft.com/office/drawing/2014/main" xmlns="" id="{F7985E6B-74D1-4378-8258-55AA958D2A9B}"/>
              </a:ext>
            </a:extLst>
          </p:cNvPr>
          <p:cNvSpPr/>
          <p:nvPr/>
        </p:nvSpPr>
        <p:spPr>
          <a:xfrm flipH="1">
            <a:off x="5791135" y="4625276"/>
            <a:ext cx="144000" cy="468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6B632B7-B235-4C9B-8AE6-31A875055326}"/>
              </a:ext>
            </a:extLst>
          </p:cNvPr>
          <p:cNvSpPr/>
          <p:nvPr/>
        </p:nvSpPr>
        <p:spPr>
          <a:xfrm>
            <a:off x="7091130" y="1628928"/>
            <a:ext cx="1282909" cy="405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สพท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รร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</a:t>
            </a:r>
            <a:endParaRPr lang="en-US" sz="24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DBDA6D9-9623-4AB7-85A7-C1CE9D31D3A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61230" y="3475054"/>
            <a:ext cx="950587" cy="839635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BF99CD8-716D-47AD-BB22-2092EA071156}"/>
              </a:ext>
            </a:extLst>
          </p:cNvPr>
          <p:cNvSpPr/>
          <p:nvPr/>
        </p:nvSpPr>
        <p:spPr>
          <a:xfrm>
            <a:off x="6784681" y="5097149"/>
            <a:ext cx="1794420" cy="10093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16 พ.ค. 65</a:t>
            </a:r>
          </a:p>
          <a:p>
            <a:pPr algn="ctr"/>
            <a:r>
              <a:rPr lang="th-TH" spc="-7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เด็กตกหล่น/ออกกลางคัน</a:t>
            </a:r>
            <a:br>
              <a:rPr lang="th-TH" spc="-7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pc="-7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เข้าสู่ระบบการศึกษา</a:t>
            </a:r>
            <a:endParaRPr lang="en-US" spc="-7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xmlns="" id="{63CA9632-D409-4590-A018-87D3542CE4CC}"/>
              </a:ext>
            </a:extLst>
          </p:cNvPr>
          <p:cNvSpPr/>
          <p:nvPr/>
        </p:nvSpPr>
        <p:spPr>
          <a:xfrm flipH="1">
            <a:off x="7636524" y="4625294"/>
            <a:ext cx="144000" cy="46800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xmlns="" id="{4409D636-DF00-4F1B-8878-1FB29BACB0CB}"/>
              </a:ext>
            </a:extLst>
          </p:cNvPr>
          <p:cNvSpPr/>
          <p:nvPr/>
        </p:nvSpPr>
        <p:spPr>
          <a:xfrm>
            <a:off x="1356384" y="4585896"/>
            <a:ext cx="7161230" cy="5040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ระยะเร่งด่วน</a:t>
            </a:r>
            <a:endParaRPr lang="en-US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6F8E6EE-BDA1-4128-9354-261474EE0796}"/>
              </a:ext>
            </a:extLst>
          </p:cNvPr>
          <p:cNvSpPr/>
          <p:nvPr/>
        </p:nvSpPr>
        <p:spPr>
          <a:xfrm>
            <a:off x="6796610" y="4157459"/>
            <a:ext cx="17027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เด็กหลุดจากระบบ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=0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F7E853F1-3A31-4418-9D5E-D95DA49703F9}"/>
              </a:ext>
            </a:extLst>
          </p:cNvPr>
          <p:cNvSpPr/>
          <p:nvPr/>
        </p:nvSpPr>
        <p:spPr>
          <a:xfrm>
            <a:off x="8683336" y="5077033"/>
            <a:ext cx="1794420" cy="100938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มิ.ย.-ก.ค. 65</a:t>
            </a:r>
          </a:p>
          <a:p>
            <a:pPr algn="ctr"/>
            <a:r>
              <a:rPr lang="th-TH" spc="-7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ป้องกันเด็กหลุดออกจากระบบการศึกษา</a:t>
            </a:r>
            <a:endParaRPr lang="en-US" spc="-7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xmlns="" id="{7FC627AA-E74A-4989-8068-05430B866D87}"/>
              </a:ext>
            </a:extLst>
          </p:cNvPr>
          <p:cNvSpPr/>
          <p:nvPr/>
        </p:nvSpPr>
        <p:spPr>
          <a:xfrm flipH="1">
            <a:off x="9535179" y="4614056"/>
            <a:ext cx="144000" cy="4680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B7F7FF63-41E8-46CE-B032-FA483722E8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32731" y="3644820"/>
            <a:ext cx="895630" cy="89563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B20D40F-971E-4A30-A800-0080322B6822}"/>
              </a:ext>
            </a:extLst>
          </p:cNvPr>
          <p:cNvSpPr/>
          <p:nvPr/>
        </p:nvSpPr>
        <p:spPr>
          <a:xfrm>
            <a:off x="8740858" y="1601871"/>
            <a:ext cx="1642223" cy="405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สพท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./</a:t>
            </a:r>
            <a:r>
              <a:rPr lang="th-TH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รร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</a:t>
            </a:r>
            <a:endParaRPr lang="en-US" sz="24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1" name="Callout: Up Arrow 80">
            <a:extLst>
              <a:ext uri="{FF2B5EF4-FFF2-40B4-BE49-F238E27FC236}">
                <a16:creationId xmlns:a16="http://schemas.microsoft.com/office/drawing/2014/main" xmlns="" id="{CC6439C4-7E08-4A8A-8DE1-71DCE09F3042}"/>
              </a:ext>
            </a:extLst>
          </p:cNvPr>
          <p:cNvSpPr/>
          <p:nvPr/>
        </p:nvSpPr>
        <p:spPr>
          <a:xfrm>
            <a:off x="3118103" y="5973368"/>
            <a:ext cx="3526831" cy="702706"/>
          </a:xfrm>
          <a:prstGeom prst="upArrowCallout">
            <a:avLst>
              <a:gd name="adj1" fmla="val 39773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รายงาน รมว.ศธ. ทุกวันพุธของทุกสัปดาห์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26CD88E-3F2B-49A5-8A91-ECC9D8F85444}"/>
              </a:ext>
            </a:extLst>
          </p:cNvPr>
          <p:cNvSpPr txBox="1"/>
          <p:nvPr/>
        </p:nvSpPr>
        <p:spPr>
          <a:xfrm>
            <a:off x="6644934" y="6083704"/>
            <a:ext cx="3376073" cy="675799"/>
          </a:xfrm>
          <a:prstGeom prst="leftArrow">
            <a:avLst>
              <a:gd name="adj1" fmla="val 41775"/>
              <a:gd name="adj2" fmla="val 40984"/>
            </a:avLst>
          </a:prstGeom>
          <a:noFill/>
          <a:ln w="1270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CASE </a:t>
            </a:r>
            <a:r>
              <a:rPr lang="th-TH" sz="1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ที่น่าสนใจ ศธ./</a:t>
            </a:r>
            <a:r>
              <a:rPr lang="th-TH" sz="1600" b="1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สพฐ</a:t>
            </a:r>
            <a:r>
              <a:rPr lang="th-TH" sz="1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. ลงพื้นที่ช่วยเหลือ</a:t>
            </a:r>
            <a:endParaRPr lang="en-US" sz="1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75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353243" y="3966250"/>
            <a:ext cx="3689627" cy="642938"/>
          </a:xfrm>
        </p:spPr>
        <p:txBody>
          <a:bodyPr/>
          <a:lstStyle/>
          <a:p>
            <a:pPr algn="ctr"/>
            <a:r>
              <a:rPr lang="th-TH" sz="4000" dirty="0">
                <a:latin typeface="TH Krub" panose="02000506040000020004" pitchFamily="2" charset="-34"/>
                <a:cs typeface="TH Krub" panose="02000506040000020004" pitchFamily="2" charset="-34"/>
              </a:rPr>
              <a:t>“พาน้องกลับมาเรียน”</a:t>
            </a:r>
            <a:endParaRPr lang="ru-RU" sz="4000" dirty="0">
              <a:cs typeface="TH Krub" panose="02000506040000020004" pitchFamily="2" charset="-34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 b="9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4771" y="1026044"/>
            <a:ext cx="4065084" cy="700842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Krub" panose="02000506040000020004" pitchFamily="2" charset="-34"/>
                <a:cs typeface="TH Krub" panose="02000506040000020004" pitchFamily="2" charset="-34"/>
              </a:rPr>
              <a:t>ขอบเขตงาน</a:t>
            </a:r>
            <a:endParaRPr lang="en-US" sz="54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80" y="6310949"/>
            <a:ext cx="1244834" cy="365125"/>
          </a:xfrm>
        </p:spPr>
        <p:txBody>
          <a:bodyPr/>
          <a:lstStyle/>
          <a:p>
            <a:r>
              <a:rPr lang="en-US" dirty="0"/>
              <a:t>Drop Out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775D05D-1E7C-4869-8B57-EC2CD720D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612649"/>
              </p:ext>
            </p:extLst>
          </p:nvPr>
        </p:nvGraphicFramePr>
        <p:xfrm>
          <a:off x="176480" y="1283738"/>
          <a:ext cx="6638635" cy="539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7C1231-16A3-42C0-8141-22AAB55CBD43}"/>
              </a:ext>
            </a:extLst>
          </p:cNvPr>
          <p:cNvSpPr/>
          <p:nvPr/>
        </p:nvSpPr>
        <p:spPr>
          <a:xfrm>
            <a:off x="7261017" y="407802"/>
            <a:ext cx="19415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เป้าหมาย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2C10FD0-BFE3-4FA8-99A9-DEBE7134D1A7}"/>
              </a:ext>
            </a:extLst>
          </p:cNvPr>
          <p:cNvSpPr/>
          <p:nvPr/>
        </p:nvSpPr>
        <p:spPr>
          <a:xfrm>
            <a:off x="7261017" y="1470566"/>
            <a:ext cx="4352925" cy="876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เด็กหลุดออกจากระบบ </a:t>
            </a:r>
            <a:r>
              <a:rPr lang="en-US" sz="3600" b="1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=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0</a:t>
            </a:r>
            <a:endParaRPr lang="th-TH" sz="3600" b="1" dirty="0">
              <a:solidFill>
                <a:srgbClr val="FF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CAEA788-5A75-4DE6-84D5-59418F219B2F}"/>
              </a:ext>
            </a:extLst>
          </p:cNvPr>
          <p:cNvSpPr/>
          <p:nvPr/>
        </p:nvSpPr>
        <p:spPr>
          <a:xfrm>
            <a:off x="7261018" y="2478688"/>
            <a:ext cx="4352925" cy="876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ได้รับการศึกษาที่มีคุณภาพ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767243-0034-40C4-AA13-64E9A0608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14" r="89848">
                        <a14:foregroundMark x1="34518" y1="42470" x2="34518" y2="42470"/>
                        <a14:foregroundMark x1="69205" y1="47377" x2="69205" y2="47377"/>
                        <a14:foregroundMark x1="65313" y1="40609" x2="65313" y2="40609"/>
                        <a14:foregroundMark x1="69205" y1="43486" x2="69205" y2="43486"/>
                        <a14:foregroundMark x1="27750" y1="42470" x2="27750" y2="42470"/>
                        <a14:foregroundMark x1="33503" y1="48393" x2="33503" y2="48393"/>
                        <a14:foregroundMark x1="32487" y1="76311" x2="32487" y2="76311"/>
                        <a14:foregroundMark x1="67343" y1="76311" x2="67343" y2="76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45" y="2208408"/>
            <a:ext cx="1681958" cy="16819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319EA9-0C65-48C2-8B5A-401E2FE7CB30}"/>
              </a:ext>
            </a:extLst>
          </p:cNvPr>
          <p:cNvSpPr/>
          <p:nvPr/>
        </p:nvSpPr>
        <p:spPr>
          <a:xfrm>
            <a:off x="7441973" y="3472175"/>
            <a:ext cx="3881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ระยะเวลาดำเนินการ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874D09C-28E8-4970-A8BC-40FD8E1D5D08}"/>
              </a:ext>
            </a:extLst>
          </p:cNvPr>
          <p:cNvSpPr/>
          <p:nvPr/>
        </p:nvSpPr>
        <p:spPr>
          <a:xfrm>
            <a:off x="7168688" y="4474059"/>
            <a:ext cx="4427762" cy="1362217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th-TH" sz="3600" b="1" dirty="0">
                <a:solidFill>
                  <a:srgbClr val="000000"/>
                </a:solidFill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ระยะเร่งด่วน </a:t>
            </a:r>
            <a:r>
              <a:rPr lang="en-GB" sz="3600" b="1" dirty="0">
                <a:solidFill>
                  <a:srgbClr val="000000"/>
                </a:solidFill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: </a:t>
            </a:r>
            <a:r>
              <a:rPr lang="th-TH" sz="3600" b="1" dirty="0">
                <a:solidFill>
                  <a:srgbClr val="000000"/>
                </a:solidFill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ก.พ.- มี.ค.</a:t>
            </a:r>
            <a:r>
              <a:rPr lang="en-US" sz="3600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65</a:t>
            </a:r>
            <a:endParaRPr lang="th-TH" sz="3600" b="1" dirty="0">
              <a:solidFill>
                <a:srgbClr val="000000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th-TH" sz="3600" b="1" dirty="0">
                <a:solidFill>
                  <a:srgbClr val="000000"/>
                </a:solidFill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ระยะยาว </a:t>
            </a:r>
            <a:r>
              <a:rPr lang="en-GB" sz="3600" b="1" dirty="0">
                <a:solidFill>
                  <a:srgbClr val="000000"/>
                </a:solidFill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: </a:t>
            </a:r>
            <a:r>
              <a:rPr lang="th-TH" sz="3600" b="1" dirty="0">
                <a:solidFill>
                  <a:srgbClr val="000000"/>
                </a:solidFill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ทุกปีการศึกษา</a:t>
            </a:r>
            <a:endParaRPr lang="en-US" sz="3600" b="1" dirty="0">
              <a:solidFill>
                <a:srgbClr val="000000"/>
              </a:solidFill>
              <a:effectLst/>
              <a:latin typeface="TH Krub" panose="02000506040000020004" pitchFamily="2" charset="-34"/>
              <a:ea typeface="Calibri" panose="020F0502020204030204" pitchFamily="34" charset="0"/>
              <a:cs typeface="TH Krub" panose="02000506040000020004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D9E804-D741-4D64-B43C-E185938F4C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18" b="95906" l="9122" r="89865">
                        <a14:foregroundMark x1="47297" y1="8187" x2="47297" y2="8187"/>
                        <a14:foregroundMark x1="50338" y1="93567" x2="50338" y2="93567"/>
                        <a14:foregroundMark x1="50338" y1="92982" x2="49662" y2="95906"/>
                        <a14:foregroundMark x1="45608" y1="42105" x2="45608" y2="42105"/>
                        <a14:foregroundMark x1="43581" y1="60234" x2="43581" y2="60234"/>
                        <a14:foregroundMark x1="42568" y1="61404" x2="42230" y2="64327"/>
                        <a14:foregroundMark x1="40203" y1="69591" x2="40203" y2="69591"/>
                        <a14:foregroundMark x1="39865" y1="67836" x2="39865" y2="67836"/>
                        <a14:foregroundMark x1="37838" y1="69591" x2="37838" y2="69591"/>
                        <a14:foregroundMark x1="34122" y1="49708" x2="34122" y2="49708"/>
                        <a14:foregroundMark x1="50338" y1="21637" x2="50338" y2="21637"/>
                        <a14:foregroundMark x1="66554" y1="49123" x2="66554" y2="49123"/>
                        <a14:foregroundMark x1="50676" y1="77778" x2="50676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340" y="3429000"/>
            <a:ext cx="1681958" cy="971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028FDBE-48B4-4AA2-A64A-DCB6820267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9300" y="-298026"/>
            <a:ext cx="2235451" cy="223545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AC0EE65B-154A-47B5-AF61-981D90171BA0}"/>
              </a:ext>
            </a:extLst>
          </p:cNvPr>
          <p:cNvSpPr/>
          <p:nvPr/>
        </p:nvSpPr>
        <p:spPr>
          <a:xfrm rot="19598919">
            <a:off x="2276199" y="2437651"/>
            <a:ext cx="428623" cy="250194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B2EB7421-B09D-497D-84AB-09D105666855}"/>
              </a:ext>
            </a:extLst>
          </p:cNvPr>
          <p:cNvSpPr/>
          <p:nvPr/>
        </p:nvSpPr>
        <p:spPr>
          <a:xfrm rot="1571563">
            <a:off x="4206786" y="2282866"/>
            <a:ext cx="396000" cy="252000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BAFDCF71-AEF6-49C6-AB67-F1394F26707E}"/>
              </a:ext>
            </a:extLst>
          </p:cNvPr>
          <p:cNvSpPr/>
          <p:nvPr/>
        </p:nvSpPr>
        <p:spPr>
          <a:xfrm rot="5400000">
            <a:off x="4953157" y="3862296"/>
            <a:ext cx="360000" cy="252000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C2E5A5AB-E717-45D8-81D9-DD9206AC4C2C}"/>
              </a:ext>
            </a:extLst>
          </p:cNvPr>
          <p:cNvSpPr/>
          <p:nvPr/>
        </p:nvSpPr>
        <p:spPr>
          <a:xfrm rot="8708646">
            <a:off x="4104091" y="5250262"/>
            <a:ext cx="396000" cy="252000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2FD118FE-9323-4280-B6A2-8D80F63DF085}"/>
              </a:ext>
            </a:extLst>
          </p:cNvPr>
          <p:cNvSpPr/>
          <p:nvPr/>
        </p:nvSpPr>
        <p:spPr>
          <a:xfrm rot="12106763">
            <a:off x="2487615" y="5250262"/>
            <a:ext cx="396000" cy="252000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261" y="3217491"/>
            <a:ext cx="2738448" cy="1344051"/>
          </a:xfrm>
        </p:spPr>
        <p:txBody>
          <a:bodyPr tIns="180000" bIns="108000">
            <a:normAutofit/>
          </a:bodyPr>
          <a:lstStyle/>
          <a:p>
            <a:pPr algn="ctr"/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สำนักงานคณะกรรมการการศึกษาขั้นพื้นฐาน</a:t>
            </a:r>
            <a:endParaRPr lang="en-US" sz="24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80" y="6310949"/>
            <a:ext cx="1244834" cy="365125"/>
          </a:xfrm>
        </p:spPr>
        <p:txBody>
          <a:bodyPr/>
          <a:lstStyle/>
          <a:p>
            <a:r>
              <a:rPr lang="en-US" dirty="0"/>
              <a:t>Drop Out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41480" y="1020741"/>
            <a:ext cx="4065084" cy="700842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Krub" panose="02000506040000020004" pitchFamily="2" charset="-34"/>
                <a:cs typeface="TH Krub" panose="02000506040000020004" pitchFamily="2" charset="-34"/>
              </a:rPr>
              <a:t>คำจำกัดความ</a:t>
            </a:r>
            <a:endParaRPr lang="en-US" sz="54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9420763"/>
              </p:ext>
            </p:extLst>
          </p:nvPr>
        </p:nvGraphicFramePr>
        <p:xfrm>
          <a:off x="3264195" y="1183541"/>
          <a:ext cx="8320855" cy="5371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3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7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856"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คำจำกัดความ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856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การศึกษาขั้นพื้นฐาน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”</a:t>
                      </a:r>
                      <a:endParaRPr lang="th-TH" sz="24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การศึกษาระดับก่อนประถมศึกษาถึงระดับมัธยมศึกษาตอนปลาย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การศึกษาภาคบังคับ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”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endParaRPr lang="th-TH" sz="32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การศึกษาในระดับชั้นประถมศึกษาปีที่ 1 ถึงชั้นมัธยมศึกษาปีที่ 3 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เด็ก</a:t>
                      </a:r>
                      <a:r>
                        <a:rPr lang="th-TH" sz="32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”</a:t>
                      </a:r>
                      <a:endParaRPr lang="th-TH" sz="32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ประชากรวัยเรียนที่อยู่ในช่วงอายุ 3 –18 ปี </a:t>
                      </a:r>
                      <a:b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</a:b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และเด็กพิการ</a:t>
                      </a:r>
                      <a:r>
                        <a:rPr lang="th-TH" sz="24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ตั้งแต่แรกพบความพิการถึงอายุ 18 ปี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เด็กตกหล่น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”</a:t>
                      </a:r>
                      <a:endParaRPr lang="th-TH" sz="24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endParaRPr lang="th-TH" sz="32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thaiDist"/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เด็กในวัยการศึกษาภาคบังคับที่ยังไม่ได้เข้าเรียนในสถานศึกษา</a:t>
                      </a:r>
                      <a:b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</a:b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ขั้นพื้นฐาน 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เด็กออกกลางคัน</a:t>
                      </a:r>
                      <a:r>
                        <a:rPr lang="th-TH" sz="32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”</a:t>
                      </a:r>
                      <a:endParaRPr lang="th-TH" sz="32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endParaRPr lang="th-TH" sz="32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เด็กในวัยการศึกษาขั้นพื้นฐานที่เคยเข้าเรียนในสถานศึกษาแล้ว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/>
                      </a:r>
                      <a:b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</a:b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แต่ออกจากสถานศึกษาก่อนที่จะจบการศึกษาขั้นพื้นฐาน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1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เด็กพิการที่ตกหล่น</a:t>
                      </a:r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”</a:t>
                      </a:r>
                      <a:endParaRPr lang="th-TH" sz="24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r>
                        <a:rPr lang="th-TH" sz="24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endParaRPr lang="th-TH" sz="3200" b="1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h-TH" sz="240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เด็กพิการที่ได้รับข้อมูลจากกระทรวงการพัฒนาสังคมและความมั่นคง</a:t>
                      </a:r>
                      <a:br>
                        <a:rPr lang="th-TH" sz="2400" kern="1200" spc="-7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</a:b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ของมนุษย์ ตั้งแต่แรกพบความพิการถึงอายุ 18 ปี 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14" r="89848">
                        <a14:foregroundMark x1="34518" y1="42470" x2="34518" y2="42470"/>
                        <a14:foregroundMark x1="69205" y1="47377" x2="69205" y2="47377"/>
                        <a14:foregroundMark x1="65313" y1="40609" x2="65313" y2="40609"/>
                        <a14:foregroundMark x1="69205" y1="43486" x2="69205" y2="43486"/>
                        <a14:foregroundMark x1="27750" y1="42470" x2="27750" y2="42470"/>
                        <a14:foregroundMark x1="33503" y1="48393" x2="33503" y2="48393"/>
                        <a14:foregroundMark x1="32487" y1="76311" x2="32487" y2="76311"/>
                        <a14:foregroundMark x1="67343" y1="76311" x2="67343" y2="76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1" y="2562243"/>
            <a:ext cx="1039528" cy="10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25926" y="1285696"/>
            <a:ext cx="7666074" cy="30286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สำนักงานคณะกรรมการการศึกษาขั้นพื้นฐาน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   กลุ่มพื้นที่การศึกษาประจำเขตตรวจราชการ </a:t>
            </a:r>
            <a:b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สังกัดสำนักงานคณะกรรมการการศึกษาขั้นพื้นฐาน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   สำนักงานเขตพื้นที่การศึกษา/สำนักบริหารงานการศึกษาพิเศษ</a:t>
            </a:r>
            <a:endParaRPr lang="en-US" sz="28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   สถานศึกษา/ศูนย์การศึกษาพิเศษ</a:t>
            </a:r>
            <a:endParaRPr lang="en-US" sz="2800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124483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Drop Out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5471" y="836996"/>
            <a:ext cx="5461989" cy="1091949"/>
          </a:xfrm>
        </p:spPr>
        <p:txBody>
          <a:bodyPr>
            <a:noAutofit/>
          </a:bodyPr>
          <a:lstStyle/>
          <a:p>
            <a:r>
              <a:rPr lang="th-TH" sz="3400" dirty="0">
                <a:latin typeface="TH Krub" panose="02000506040000020004" pitchFamily="2" charset="-34"/>
                <a:cs typeface="TH Krub" panose="02000506040000020004" pitchFamily="2" charset="-34"/>
              </a:rPr>
              <a:t>บทบาทของหน่วยงานที่เกี่ยวข้อง</a:t>
            </a:r>
            <a:endParaRPr lang="en-US" sz="34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14" r="89848">
                        <a14:foregroundMark x1="34518" y1="42470" x2="34518" y2="42470"/>
                        <a14:foregroundMark x1="69205" y1="47377" x2="69205" y2="47377"/>
                        <a14:foregroundMark x1="65313" y1="40609" x2="65313" y2="40609"/>
                        <a14:foregroundMark x1="69205" y1="43486" x2="69205" y2="43486"/>
                        <a14:foregroundMark x1="27750" y1="42470" x2="27750" y2="42470"/>
                        <a14:foregroundMark x1="33503" y1="48393" x2="33503" y2="48393"/>
                        <a14:foregroundMark x1="32487" y1="76311" x2="32487" y2="76311"/>
                        <a14:foregroundMark x1="67343" y1="76311" x2="67343" y2="76311"/>
                        <a14:foregroundMark x1="35533" y1="76819" x2="35533" y2="76819"/>
                        <a14:foregroundMark x1="68528" y1="75635" x2="68528" y2="75635"/>
                        <a14:foregroundMark x1="29780" y1="50423" x2="29780" y2="50423"/>
                        <a14:foregroundMark x1="34349" y1="76819" x2="34349" y2="76819"/>
                        <a14:foregroundMark x1="65144" y1="49408" x2="65144" y2="49408"/>
                        <a14:foregroundMark x1="62944" y1="77834" x2="62944" y2="77834"/>
                        <a14:foregroundMark x1="29780" y1="75635" x2="29780" y2="7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1" y="1114153"/>
            <a:ext cx="1039528" cy="10395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100000" l="0" r="100000">
                        <a14:foregroundMark x1="51923" y1="11538" x2="51923" y2="11538"/>
                        <a14:foregroundMark x1="50385" y1="46923" x2="50385" y2="46923"/>
                        <a14:foregroundMark x1="21923" y1="63077" x2="21923" y2="63077"/>
                        <a14:foregroundMark x1="23846" y1="78077" x2="23846" y2="78077"/>
                        <a14:foregroundMark x1="24615" y1="75000" x2="24615" y2="75000"/>
                        <a14:foregroundMark x1="5385" y1="76154" x2="5385" y2="76154"/>
                        <a14:foregroundMark x1="9615" y1="76154" x2="9615" y2="76154"/>
                        <a14:foregroundMark x1="45000" y1="67692" x2="45000" y2="67692"/>
                        <a14:foregroundMark x1="52692" y1="82308" x2="52692" y2="82308"/>
                        <a14:foregroundMark x1="81154" y1="80769" x2="81154" y2="80769"/>
                        <a14:foregroundMark x1="78462" y1="68846" x2="78462" y2="68846"/>
                        <a14:foregroundMark x1="76538" y1="76538" x2="76538" y2="7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317" y="2488019"/>
            <a:ext cx="2593060" cy="25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0" y="6327976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96474"/>
              </p:ext>
            </p:extLst>
          </p:nvPr>
        </p:nvGraphicFramePr>
        <p:xfrm>
          <a:off x="823410" y="720718"/>
          <a:ext cx="10982590" cy="5989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25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3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</a:t>
                      </a:r>
                      <a:r>
                        <a:rPr lang="th-TH" sz="24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lang="th-TH" sz="2600" b="1" kern="120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จัดทำข้อมูลสารสนเทศ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เด็กตกหล่นและเด็กออกกลางคันเป็นรายบุคคล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</a:t>
                      </a:r>
                      <a:r>
                        <a:rPr lang="th-TH" sz="24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lang="th-TH" sz="2600" b="1" kern="1200" baseline="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ตรวจสอบและ</a:t>
                      </a:r>
                      <a:r>
                        <a:rPr lang="th-TH" sz="2600" b="1" kern="120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จัดทำฐานข้อมูลจำนวนเด็กที่ต้องติดตามค้นหา 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จำนวนเด็กที่ยังไม่ได้ติดตาม </a:t>
                      </a:r>
                      <a:b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จำนวนเด็กที่ติดตาม</a:t>
                      </a:r>
                      <a:r>
                        <a:rPr lang="th-TH" sz="2400" kern="1200" spc="-6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พบตัว และติดตามแล้วไม่พบตัว เผยแพร่ผ่านทาง</a:t>
                      </a:r>
                      <a:r>
                        <a:rPr lang="th-TH" sz="2400" u="none" kern="1200" spc="-6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เว็บไซต์ </a:t>
                      </a:r>
                      <a:r>
                        <a:rPr lang="en-US" sz="2800" b="1" u="none" kern="1200" spc="-6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hlinkClick r:id="rId2"/>
                        </a:rPr>
                        <a:t>https://dropout.edudev.in.th</a:t>
                      </a:r>
                      <a:endParaRPr lang="en-US" sz="2800" b="1" u="none" kern="1200" spc="-6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003">
                <a:tc>
                  <a:txBody>
                    <a:bodyPr/>
                    <a:lstStyle/>
                    <a:p>
                      <a:pPr marL="342900" indent="-342900" algn="thaiDist">
                        <a:buFont typeface="Wingdings 2" panose="05020102010507070707" pitchFamily="18" charset="2"/>
                        <a:buChar char="w"/>
                      </a:pPr>
                      <a:r>
                        <a:rPr lang="th-TH" sz="2400" kern="1200" spc="-8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</a:t>
                      </a:r>
                      <a:r>
                        <a:rPr lang="th-TH" sz="2600" b="1" kern="1200" spc="-8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จัดทำ </a:t>
                      </a:r>
                      <a:r>
                        <a:rPr lang="en-US" sz="2600" b="1" kern="1200" spc="-8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Application </a:t>
                      </a:r>
                      <a:r>
                        <a:rPr lang="th-TH" sz="2600" b="1" kern="1200" spc="-80" dirty="0">
                          <a:solidFill>
                            <a:srgbClr val="00B0F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“พ</a:t>
                      </a:r>
                      <a:r>
                        <a:rPr lang="th-TH" sz="2600" b="1" kern="1200" spc="-8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าน้องกลับมาเรียน</a:t>
                      </a:r>
                      <a:r>
                        <a:rPr lang="th-TH" sz="2600" b="1" kern="1200" spc="-80" dirty="0">
                          <a:solidFill>
                            <a:srgbClr val="00B0F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”</a:t>
                      </a:r>
                      <a:r>
                        <a:rPr lang="th-TH" sz="2600" b="1" kern="1200" spc="-8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” </a:t>
                      </a:r>
                      <a:r>
                        <a:rPr lang="th-TH" sz="2400" kern="1200" spc="-8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ที่ทำหน้าที่ในการแจ้งตำแหน่งที่ตั้ง (</a:t>
                      </a:r>
                      <a:r>
                        <a:rPr lang="en-US" sz="2400" kern="1200" spc="-8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Check in</a:t>
                      </a:r>
                      <a:r>
                        <a:rPr lang="th-TH" sz="2400" kern="1200" spc="-8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) </a:t>
                      </a:r>
                    </a:p>
                    <a:p>
                      <a:pPr marL="0" indent="0" algn="thaiDist">
                        <a:buFont typeface="Wingdings 2" panose="05020102010507070707" pitchFamily="18" charset="2"/>
                        <a:buNone/>
                      </a:pPr>
                      <a:r>
                        <a:rPr lang="th-TH" sz="2400" kern="1200" spc="-8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โดยระบุ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สถานะของเด็กตกหล่นและเด็กออกกลางคัน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773">
                <a:tc>
                  <a:txBody>
                    <a:bodyPr/>
                    <a:lstStyle/>
                    <a:p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</a:t>
                      </a:r>
                      <a:r>
                        <a:rPr lang="th-TH" sz="2600" b="1" kern="120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จัดทำแนวทางการดำเนินงานติดตามค้นหา 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โดยกำหนด</a:t>
                      </a:r>
                      <a:r>
                        <a:rPr lang="th-TH" sz="2400" kern="1200" spc="-6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บทบาทหน้าที่ของหน่วยงานแต่ละระดับ </a:t>
                      </a:r>
                      <a:br>
                        <a:rPr lang="th-TH" sz="2400" kern="1200" spc="-6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400" kern="1200" spc="-6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(สพฐ./เขตตรวจราชการ สพฐ./สพท./สศศ./ศูนย์การศึกษาพิเศษ/สถานศึกษา)</a:t>
                      </a:r>
                      <a:endParaRPr lang="th-TH" sz="2400" spc="-60" baseline="0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53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</a:t>
                      </a:r>
                      <a:r>
                        <a:rPr lang="th-TH" sz="2600" b="1" spc="-100" baseline="0" dirty="0">
                          <a:solidFill>
                            <a:srgbClr val="00B0F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ส่งเสริมการใช้ระบบการดูแลช่วยเหลือนักเรียน </a:t>
                      </a:r>
                      <a:r>
                        <a:rPr lang="th-TH" sz="2400" spc="-1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ที่เข้มแข็งและมีประสิทธิภาพ เพื่อป้องกันเด็กออกจากระบบการศึกษา</a:t>
                      </a:r>
                      <a:endParaRPr lang="th-TH" sz="2400" spc="-100" baseline="0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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lang="th-TH" sz="2600" b="1" kern="120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ชี้แจง สร้างความเข้าใจ ประชาสัมพันธ์ 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แนวทางการดำเนินงานติดตามค้นหาเด็กตกหล่นและเด็กออกกลางคันฯ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6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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lang="th-TH" sz="2600" b="1" kern="1200" spc="-90" baseline="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ประสานการดำเนินงาน</a:t>
                      </a:r>
                      <a:r>
                        <a:rPr lang="th-TH" sz="2400" kern="1200" spc="-9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กับหน่วยงานในสังกัดทุกระดับ หน่วยงานที่ร่วมบันทึกข้อตกลงความร่วมมือ </a:t>
                      </a:r>
                      <a:r>
                        <a:rPr lang="en-US" sz="2400" kern="1200" spc="-9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(MOU) </a:t>
                      </a:r>
                      <a:r>
                        <a:rPr lang="th-TH" sz="2400" kern="1200" spc="-9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และภาคีเครือข่าย</a:t>
                      </a:r>
                      <a:endParaRPr lang="en-US" sz="2400" kern="1200" spc="-90" baseline="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92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Char char="|"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</a:t>
                      </a:r>
                      <a:r>
                        <a:rPr lang="th-TH" sz="2600" b="1" kern="120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กำกับ ติดตาม และรายงานผล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การดำเนินงานในภาพรวม เสนอกระทรวงศึกษาธิการ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8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 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</a:t>
                      </a:r>
                      <a:r>
                        <a:rPr lang="th-TH" sz="2600" b="1" kern="120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กรณี ติดตามค้นหาแล้วไม่พบตัวเด็ก ดำเนินการส่งต่อข้อมูล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ให้กับกระทรวงศึกษาธิการ เพื่อรวบรวม</a:t>
                      </a:r>
                      <a:b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และส่งต่อข้อมูลให้กับหน่วยงานที่ร่วมบันทึกข้อตกลงความร่วมมือ 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(MOU)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3248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66" y="34273"/>
            <a:ext cx="5518013" cy="660502"/>
          </a:xfrm>
          <a:prstGeom prst="roundRect">
            <a:avLst/>
          </a:prstGeom>
        </p:spPr>
        <p:txBody>
          <a:bodyPr>
            <a:noAutofit/>
          </a:bodyPr>
          <a:lstStyle/>
          <a:p>
            <a:pPr algn="ctr"/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   สำนักงานคณะกรรมการการศึกษาขั้นพื้นฐาน</a:t>
            </a:r>
            <a:endParaRPr lang="en-US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14" r="89848">
                        <a14:foregroundMark x1="34518" y1="42470" x2="34518" y2="42470"/>
                        <a14:foregroundMark x1="69205" y1="47377" x2="69205" y2="47377"/>
                        <a14:foregroundMark x1="65313" y1="40609" x2="65313" y2="40609"/>
                        <a14:foregroundMark x1="69205" y1="43486" x2="69205" y2="43486"/>
                        <a14:foregroundMark x1="27750" y1="42470" x2="27750" y2="42470"/>
                        <a14:foregroundMark x1="33503" y1="48393" x2="33503" y2="48393"/>
                        <a14:foregroundMark x1="32487" y1="76311" x2="32487" y2="76311"/>
                        <a14:foregroundMark x1="67343" y1="76311" x2="67343" y2="76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5" y="34273"/>
            <a:ext cx="659911" cy="659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67" r="89701">
                        <a14:foregroundMark x1="39203" y1="67066" x2="39203" y2="67066"/>
                        <a14:foregroundMark x1="40864" y1="54491" x2="40864" y2="54491"/>
                        <a14:foregroundMark x1="40864" y1="54491" x2="40864" y2="54491"/>
                        <a14:foregroundMark x1="42857" y1="55689" x2="42857" y2="55689"/>
                        <a14:foregroundMark x1="44850" y1="47904" x2="44850" y2="47904"/>
                        <a14:foregroundMark x1="45183" y1="46707" x2="45183" y2="46707"/>
                        <a14:foregroundMark x1="45183" y1="41916" x2="45183" y2="41916"/>
                        <a14:foregroundMark x1="45847" y1="36527" x2="45847" y2="36527"/>
                        <a14:foregroundMark x1="46844" y1="32335" x2="46844" y2="32335"/>
                        <a14:foregroundMark x1="47508" y1="29940" x2="47508" y2="29940"/>
                        <a14:foregroundMark x1="48173" y1="28743" x2="48173" y2="28743"/>
                        <a14:foregroundMark x1="49502" y1="26946" x2="49502" y2="26946"/>
                        <a14:foregroundMark x1="49834" y1="27545" x2="49834" y2="27545"/>
                        <a14:foregroundMark x1="49834" y1="41317" x2="49834" y2="41317"/>
                        <a14:foregroundMark x1="49834" y1="41317" x2="49834" y2="41317"/>
                        <a14:foregroundMark x1="49834" y1="41916" x2="49834" y2="41916"/>
                        <a14:foregroundMark x1="49834" y1="49701" x2="49834" y2="49701"/>
                        <a14:foregroundMark x1="50831" y1="57485" x2="50831" y2="57485"/>
                        <a14:foregroundMark x1="52824" y1="65269" x2="52824" y2="65269"/>
                        <a14:foregroundMark x1="52824" y1="67066" x2="52824" y2="67066"/>
                        <a14:foregroundMark x1="54153" y1="71257" x2="54153" y2="71257"/>
                        <a14:foregroundMark x1="54485" y1="72455" x2="54485" y2="72455"/>
                        <a14:foregroundMark x1="53156" y1="75449" x2="53156" y2="75449"/>
                        <a14:foregroundMark x1="52824" y1="76048" x2="52824" y2="76048"/>
                        <a14:foregroundMark x1="51495" y1="72455" x2="51495" y2="72455"/>
                        <a14:foregroundMark x1="50831" y1="71856" x2="50831" y2="71856"/>
                        <a14:foregroundMark x1="49834" y1="69461" x2="49834" y2="69461"/>
                        <a14:foregroundMark x1="49834" y1="69461" x2="49834" y2="69461"/>
                        <a14:foregroundMark x1="43522" y1="75449" x2="43522" y2="75449"/>
                        <a14:foregroundMark x1="39535" y1="79042" x2="39535" y2="79042"/>
                        <a14:foregroundMark x1="36213" y1="81437" x2="36213" y2="81437"/>
                        <a14:foregroundMark x1="35880" y1="80838" x2="35880" y2="80838"/>
                        <a14:foregroundMark x1="33223" y1="68862" x2="33223" y2="68862"/>
                        <a14:foregroundMark x1="33223" y1="61677" x2="33223" y2="61677"/>
                        <a14:foregroundMark x1="34884" y1="55689" x2="34884" y2="55689"/>
                        <a14:foregroundMark x1="35880" y1="52695" x2="35880" y2="52695"/>
                        <a14:foregroundMark x1="36213" y1="48503" x2="36213" y2="48503"/>
                        <a14:foregroundMark x1="36545" y1="45509" x2="36545" y2="45509"/>
                        <a14:foregroundMark x1="37874" y1="46707" x2="37874" y2="46707"/>
                        <a14:foregroundMark x1="38538" y1="47305" x2="38538" y2="47305"/>
                        <a14:foregroundMark x1="39867" y1="47305" x2="39867" y2="47305"/>
                        <a14:foregroundMark x1="40199" y1="46707" x2="40199" y2="46707"/>
                        <a14:foregroundMark x1="43189" y1="53293" x2="43189" y2="53293"/>
                        <a14:foregroundMark x1="44518" y1="62874" x2="44518" y2="62874"/>
                        <a14:foregroundMark x1="44850" y1="68862" x2="44850" y2="68862"/>
                        <a14:foregroundMark x1="45183" y1="74251" x2="45183" y2="74251"/>
                        <a14:foregroundMark x1="45183" y1="82036" x2="45183" y2="82036"/>
                        <a14:foregroundMark x1="45183" y1="83832" x2="45183" y2="83832"/>
                        <a14:foregroundMark x1="43522" y1="86826" x2="43522" y2="86826"/>
                        <a14:foregroundMark x1="43522" y1="86826" x2="43522" y2="86826"/>
                        <a14:foregroundMark x1="42525" y1="87425" x2="42525" y2="87425"/>
                        <a14:foregroundMark x1="36877" y1="88024" x2="36877" y2="88024"/>
                        <a14:foregroundMark x1="34551" y1="89222" x2="34551" y2="89222"/>
                        <a14:foregroundMark x1="34551" y1="86228" x2="34551" y2="86228"/>
                        <a14:foregroundMark x1="34219" y1="82036" x2="34219" y2="82036"/>
                        <a14:foregroundMark x1="34884" y1="70060" x2="34884" y2="70060"/>
                        <a14:foregroundMark x1="35880" y1="68862" x2="35880" y2="68862"/>
                        <a14:foregroundMark x1="36545" y1="68263" x2="36545" y2="68263"/>
                        <a14:foregroundMark x1="37542" y1="68263" x2="37542" y2="68263"/>
                        <a14:foregroundMark x1="58472" y1="74850" x2="58472" y2="74850"/>
                        <a14:foregroundMark x1="58140" y1="65269" x2="58140" y2="65269"/>
                        <a14:foregroundMark x1="57807" y1="65269" x2="57807" y2="65269"/>
                        <a14:foregroundMark x1="53488" y1="63473" x2="53488" y2="63473"/>
                        <a14:foregroundMark x1="50166" y1="64671" x2="50166" y2="64671"/>
                        <a14:foregroundMark x1="49502" y1="68862" x2="49502" y2="68862"/>
                        <a14:foregroundMark x1="49502" y1="72455" x2="49502" y2="72455"/>
                        <a14:foregroundMark x1="50166" y1="84431" x2="50166" y2="84431"/>
                        <a14:foregroundMark x1="50166" y1="85030" x2="50166" y2="85030"/>
                        <a14:foregroundMark x1="50166" y1="85030" x2="50166" y2="85030"/>
                        <a14:foregroundMark x1="53488" y1="85030" x2="53488" y2="85030"/>
                        <a14:foregroundMark x1="56478" y1="85030" x2="56478" y2="85030"/>
                        <a14:foregroundMark x1="58140" y1="85030" x2="58140" y2="85030"/>
                        <a14:foregroundMark x1="59801" y1="85030" x2="59801" y2="85030"/>
                        <a14:foregroundMark x1="59801" y1="81437" x2="59801" y2="81437"/>
                        <a14:foregroundMark x1="60797" y1="75449" x2="60797" y2="75449"/>
                        <a14:foregroundMark x1="60133" y1="71257" x2="60133" y2="71257"/>
                        <a14:foregroundMark x1="59801" y1="66467" x2="59801" y2="66467"/>
                        <a14:foregroundMark x1="59801" y1="65269" x2="59801" y2="65269"/>
                        <a14:foregroundMark x1="59468" y1="64671" x2="59468" y2="64671"/>
                        <a14:foregroundMark x1="58140" y1="60479" x2="58140" y2="60479"/>
                        <a14:foregroundMark x1="56478" y1="59281" x2="56478" y2="59281"/>
                        <a14:foregroundMark x1="55150" y1="59281" x2="55150" y2="59281"/>
                        <a14:foregroundMark x1="51495" y1="58683" x2="51495" y2="58683"/>
                        <a14:foregroundMark x1="49834" y1="58683" x2="49834" y2="58683"/>
                        <a14:foregroundMark x1="48505" y1="62874" x2="48505" y2="62874"/>
                        <a14:foregroundMark x1="48505" y1="63473" x2="48505" y2="63473"/>
                        <a14:foregroundMark x1="48505" y1="63473" x2="48505" y2="63473"/>
                        <a14:foregroundMark x1="47841" y1="71856" x2="47841" y2="71856"/>
                        <a14:foregroundMark x1="47841" y1="77246" x2="47841" y2="77246"/>
                        <a14:foregroundMark x1="47841" y1="80838" x2="47841" y2="80838"/>
                        <a14:foregroundMark x1="47841" y1="81437" x2="47841" y2="81437"/>
                        <a14:foregroundMark x1="48505" y1="84431" x2="48505" y2="84431"/>
                        <a14:foregroundMark x1="48505" y1="85030" x2="48505" y2="85030"/>
                        <a14:foregroundMark x1="49169" y1="86228" x2="49169" y2="86228"/>
                        <a14:foregroundMark x1="51495" y1="86826" x2="51495" y2="86826"/>
                        <a14:foregroundMark x1="54817" y1="89222" x2="54817" y2="89222"/>
                        <a14:foregroundMark x1="58472" y1="89222" x2="58472" y2="89222"/>
                        <a14:foregroundMark x1="59801" y1="89222" x2="59801" y2="89222"/>
                        <a14:foregroundMark x1="60133" y1="89222" x2="60133" y2="89222"/>
                        <a14:foregroundMark x1="46844" y1="23952" x2="46844" y2="23952"/>
                        <a14:foregroundMark x1="38538" y1="93413" x2="38538" y2="93413"/>
                      </a14:backgroundRemoval>
                    </a14:imgEffect>
                  </a14:imgLayer>
                </a14:imgProps>
              </a:ext>
            </a:extLst>
          </a:blip>
          <a:srcRect l="22831" r="22080"/>
          <a:stretch/>
        </p:blipFill>
        <p:spPr>
          <a:xfrm>
            <a:off x="9999023" y="187372"/>
            <a:ext cx="1164720" cy="11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14390"/>
              </p:ext>
            </p:extLst>
          </p:nvPr>
        </p:nvGraphicFramePr>
        <p:xfrm>
          <a:off x="1092530" y="2387494"/>
          <a:ext cx="10568538" cy="3044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3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 </a:t>
                      </a:r>
                      <a:r>
                        <a:rPr lang="th-TH" sz="2800" b="1" kern="120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ส่งเสริม ช่วยเหลือ 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การปฏิบัติงานของสำนักงานเขตพื้นที่การศึกษาและสถานศึกษา </a:t>
                      </a:r>
                      <a:b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ที่อยู่ภายในกลุ่มพื้นที่การศึกษา ในการติดตามค้นหาเด็กตกหล่นและเด็กออกกลางคัน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5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</a:t>
                      </a:r>
                      <a:r>
                        <a:rPr lang="th-TH" sz="24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</a:t>
                      </a:r>
                      <a:r>
                        <a:rPr lang="th-TH" sz="2800" b="1" kern="120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ติดตาม ประเมินผล การดำเนินงาน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ตามนโยบาย ตลอดจนให้คำปรึกษา และแนะนำให้กับ</a:t>
                      </a:r>
                      <a:b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สำนักงานเขตพื้นที่การศึกษาและสถานศึกษา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003">
                <a:tc>
                  <a:txBody>
                    <a:bodyPr/>
                    <a:lstStyle/>
                    <a:p>
                      <a:pPr lvl="0"/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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4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</a:t>
                      </a:r>
                      <a:r>
                        <a:rPr lang="th-TH" sz="2800" b="1" kern="1200" baseline="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ส่งเสริม</a:t>
                      </a:r>
                      <a:r>
                        <a:rPr lang="th-TH" sz="2800" b="1" kern="1200" dirty="0">
                          <a:solidFill>
                            <a:schemeClr val="accent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การปฏิบัติงาน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กับหน่วยงานอื่นที่เกี่ยวข้อง หรือที่ได้รับมอบหมายให้ดำเนินงาน</a:t>
                      </a:r>
                      <a:b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ตามเป้าหมายที่กำหนด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0" y="1350335"/>
            <a:ext cx="7519842" cy="7532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กลุ่มพื้นที่การศึกษาประจำเขตตรวจราชการ สังกัด </a:t>
            </a:r>
            <a:r>
              <a:rPr lang="th-TH" sz="3200" dirty="0" err="1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สพฐ</a:t>
            </a:r>
            <a:r>
              <a:rPr lang="th-TH" sz="3200" dirty="0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.</a:t>
            </a:r>
            <a:endParaRPr lang="en-US" sz="2800" dirty="0">
              <a:solidFill>
                <a:srgbClr val="00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2372" y="1212111"/>
            <a:ext cx="2234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Cluster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9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83546"/>
              </p:ext>
            </p:extLst>
          </p:nvPr>
        </p:nvGraphicFramePr>
        <p:xfrm>
          <a:off x="741670" y="1486383"/>
          <a:ext cx="10568538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74344">
                <a:tc>
                  <a:txBody>
                    <a:bodyPr/>
                    <a:lstStyle/>
                    <a:p>
                      <a:pPr marL="342900" lvl="0" indent="-342900" algn="thaiDist">
                        <a:buFont typeface="Wingdings 2" panose="05020102010507070707" pitchFamily="18" charset="2"/>
                        <a:buChar char="u"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</a:t>
                      </a:r>
                      <a:r>
                        <a:rPr lang="th-TH" sz="2800" b="1" kern="1200" dirty="0">
                          <a:solidFill>
                            <a:schemeClr val="tx2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แต่งตั้งคณะทำงาน 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โดยมีองค์ประกอบของคณะทำงานเป็นไป</a:t>
                      </a:r>
                      <a:r>
                        <a:rPr lang="th-TH" sz="2600" u="sng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ตามความเหมาะสมของพื้นที่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ผอ.สำนักงานเขตพื้นที่การศึกษา                                             ประธาน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รอง ผอ.สำนักงานเขตพื้นที่การศึกษาที่รับผิดชอบดูแลกลุ่มส่งเสริมฯ  รองประธาน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ผอ.กลุ่มส่งเสริมการจัดการศึกษา                                          </a:t>
                      </a:r>
                      <a:r>
                        <a:rPr lang="en-GB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คณะทำงานและเลขานุการ</a:t>
                      </a:r>
                      <a:b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จนท.ที่รับผิดชอบ                                                                คณะทำงานและผู้ช่วยเลขานุการ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</a:t>
                      </a:r>
                      <a:r>
                        <a:rPr lang="th-TH" sz="2400" b="1" i="1" kern="120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สำหรับสำนักบริหารงานการศึกษาพิเศษ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b="1" kern="1200" dirty="0">
                          <a:solidFill>
                            <a:srgbClr val="00B0F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ผอ.สำนักบริหารงานการศึกษาพิเศษ                                </a:t>
                      </a:r>
                      <a:r>
                        <a:rPr lang="th-TH" sz="2600" kern="120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ป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ระธาน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ผอ.กลุ่มแผนและงบประมาณ                                          </a:t>
                      </a:r>
                      <a:r>
                        <a:rPr lang="en-GB" sz="2600" kern="120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600" kern="120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คณะทำงานและเลขานุการ</a:t>
                      </a:r>
                      <a:br>
                        <a:rPr lang="th-TH" sz="2600" kern="120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600" kern="120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จนท.ที่รับผิดชอบ                                                                คณะทำงานและผู้ช่วยเลขานุการ</a:t>
                      </a:r>
                      <a:endParaRPr lang="en-US" sz="2600" b="1" kern="1200" dirty="0">
                        <a:solidFill>
                          <a:srgbClr val="00B0F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277">
                <a:tc>
                  <a:txBody>
                    <a:bodyPr/>
                    <a:lstStyle/>
                    <a:p>
                      <a:pPr marL="342900" lvl="0" indent="-342900" algn="thaiDist">
                        <a:buFont typeface="Wingdings 2" panose="05020102010507070707" pitchFamily="18" charset="2"/>
                        <a:buChar char="v"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lang="th-TH" sz="2800" b="1" kern="1200" dirty="0">
                          <a:solidFill>
                            <a:schemeClr val="tx2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ชี้แจง สร้างความเข้าใจ ประชาสัมพันธ์ </a:t>
                      </a: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แผนและแนวทางการดำเนินงานติดตามค้นหาเด็กตกหล่นและ</a:t>
                      </a:r>
                    </a:p>
                    <a:p>
                      <a:pPr marL="0" lvl="0" indent="0" algn="thaiDist">
                        <a:buFont typeface="Wingdings 2" panose="05020102010507070707" pitchFamily="18" charset="2"/>
                        <a:buNone/>
                      </a:pPr>
                      <a:r>
                        <a:rPr lang="th-TH" sz="26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     เด็กออกกลางคันกลับเข้าสู่ระบบการศึกษา</a:t>
                      </a:r>
                      <a:r>
                        <a:rPr lang="th-TH" sz="2600" b="1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ให้สถานศึกษาในสังกัดทราบและถือปฏิบัติ</a:t>
                      </a:r>
                      <a:endParaRPr lang="en-US" sz="2600" b="1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70" y="486446"/>
            <a:ext cx="7180559" cy="660502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สำนักงานเขตพื้นที่การศึกษา/สำนักบริหารงานการศึกษาพิเศษ</a:t>
            </a:r>
            <a:endParaRPr lang="en-US" sz="2800" dirty="0">
              <a:solidFill>
                <a:srgbClr val="00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9620593" y="6128386"/>
            <a:ext cx="13997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/</a:t>
            </a:r>
            <a:r>
              <a:rPr lang="en-US" sz="2000" b="0" cap="none" spc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</a:t>
            </a:r>
            <a:r>
              <a:rPr lang="th-TH" sz="2000" b="0" cap="none" spc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ตรวจสอบ</a:t>
            </a:r>
            <a:r>
              <a:rPr lang="th-TH" sz="200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...</a:t>
            </a:r>
            <a:r>
              <a:rPr lang="en-US" sz="2000" b="0" cap="none" spc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en-US" sz="2000" b="0" cap="none" spc="0" dirty="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0" l="9459" r="89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9053" y="125652"/>
            <a:ext cx="2243533" cy="12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2989"/>
              </p:ext>
            </p:extLst>
          </p:nvPr>
        </p:nvGraphicFramePr>
        <p:xfrm>
          <a:off x="798898" y="1541720"/>
          <a:ext cx="10568538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127">
                <a:tc>
                  <a:txBody>
                    <a:bodyPr/>
                    <a:lstStyle/>
                    <a:p>
                      <a:pPr lvl="0" algn="l"/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 </a:t>
                      </a:r>
                      <a:r>
                        <a:rPr lang="th-TH" sz="2800" b="1" kern="1200" dirty="0">
                          <a:solidFill>
                            <a:schemeClr val="tx2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ตรวจสอบ วิเคราะห์ ข้อมูลเด็กตกหล่นและเด็กออกกลางคัน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ที่ได้รับแจ้งจาก </a:t>
                      </a:r>
                      <a:r>
                        <a:rPr lang="th-TH" sz="2800" kern="1200" dirty="0" err="1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สพฐ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. </a:t>
                      </a:r>
                      <a:b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    หรือที่ </a:t>
                      </a:r>
                      <a:r>
                        <a:rPr lang="th-TH" sz="2800" kern="1200" dirty="0" err="1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สพท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.หรือ </a:t>
                      </a:r>
                      <a:r>
                        <a:rPr lang="th-TH" sz="2800" kern="1200" dirty="0" err="1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สศ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ศ. สำรวจในแต่ละปีการศึกษา ให้ถูกต้อง ครบถ้วน สมบูรณ์  </a:t>
                      </a:r>
                      <a:endParaRPr lang="en-US" sz="2800" kern="1200" spc="-80" baseline="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 lvl="0" algn="l"/>
                      <a:r>
                        <a:rPr lang="en-US" sz="2800" b="0" cap="none" spc="0" dirty="0">
                          <a:ln w="0"/>
                          <a:solidFill>
                            <a:srgbClr val="00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th-TH" sz="2800" baseline="0" dirty="0">
                          <a:solidFill>
                            <a:schemeClr val="tx2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lang="th-TH" sz="2800" b="1" spc="-60" baseline="0" dirty="0">
                          <a:solidFill>
                            <a:schemeClr val="tx2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ส่งเสริม สนับสนุน สถานศึกษ</a:t>
                      </a:r>
                      <a:r>
                        <a:rPr lang="th-TH" sz="2800" b="1" spc="-60" baseline="0" dirty="0">
                          <a:solidFill>
                            <a:srgbClr val="C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าในการติดตามค้นหาฯ </a:t>
                      </a:r>
                      <a:r>
                        <a:rPr lang="th-TH" sz="2800" spc="-6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โดยวิเคราะห์ปัญหา สาเหตุ วิธีการแก้ไขปัญหา     </a:t>
                      </a:r>
                    </a:p>
                    <a:p>
                      <a:pPr lvl="0" algn="l"/>
                      <a:r>
                        <a:rPr lang="th-TH" sz="2800" spc="-6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     </a:t>
                      </a:r>
                      <a:r>
                        <a:rPr lang="th-TH" sz="28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เป็นรายบุคคล และดำเนินการนำเด็กเข้าสู่ระบบการศึกษา พร้อมจัดทำแผนป้องกันเด็กออกจาก</a:t>
                      </a:r>
                    </a:p>
                    <a:p>
                      <a:pPr lvl="0" algn="l"/>
                      <a:r>
                        <a:rPr lang="th-TH" sz="2800" kern="1200" spc="-8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     ระบบการศึกษาขั้นพื้นฐาน</a:t>
                      </a:r>
                      <a:endParaRPr lang="en-US" sz="2800" kern="1200" spc="-80" baseline="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 lvl="0" algn="l"/>
                      <a:r>
                        <a:rPr lang="th-TH" sz="280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lang="th-TH" sz="28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lang="th-TH" sz="2800" b="1" baseline="0" dirty="0">
                          <a:solidFill>
                            <a:srgbClr val="C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ส่งเสริมการใช้ระบบการดูแลช่วยเหลือนักเรียนที่เข้มแข็งและมีประสิทธิภาพ </a:t>
                      </a:r>
                      <a:r>
                        <a:rPr lang="th-TH" sz="28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เพื่อป้องกันเด็ก</a:t>
                      </a:r>
                      <a:br>
                        <a:rPr lang="th-TH" sz="28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2800" baseline="0" dirty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        ออกจากระบบ</a:t>
                      </a:r>
                      <a:r>
                        <a:rPr lang="th-TH" sz="2800" kern="1200" spc="-80" baseline="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การศึกษาขั้นพื้นฐาน</a:t>
                      </a:r>
                      <a:endParaRPr lang="en-US" sz="2800" kern="1200" spc="-80" baseline="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 </a:t>
                      </a:r>
                      <a:r>
                        <a:rPr lang="th-TH" sz="2800" b="1" kern="1200" spc="-70" baseline="0" dirty="0">
                          <a:solidFill>
                            <a:schemeClr val="tx2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ปฏิบัติงานร่วมกับสถานศึกษา หน่วยงานที่เกี่ยวข้อง และภาคีเครือข่ายในพื้นที่</a:t>
                      </a:r>
                      <a:endParaRPr lang="en-US" sz="2800" b="1" kern="1200" spc="-70" baseline="0" dirty="0">
                        <a:solidFill>
                          <a:schemeClr val="tx2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 </a:t>
                      </a:r>
                      <a:r>
                        <a:rPr lang="th-TH" sz="2800" b="1" kern="1200" dirty="0">
                          <a:solidFill>
                            <a:schemeClr val="tx2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กำกับ ติดตาม รายงานผล</a:t>
                      </a: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การดำเนินงานในภาพรวม เสนอสำนักงานคณะกรรมการ</a:t>
                      </a:r>
                      <a:b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</a:br>
                      <a:r>
                        <a:rPr lang="th-TH" sz="2800" kern="1200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         การศึกษาขั้นพื้นฐาน </a:t>
                      </a:r>
                      <a:endParaRPr lang="en-US" sz="2800" kern="1200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ea typeface="+mn-ea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5" y="683217"/>
            <a:ext cx="7580038" cy="660502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rgbClr val="00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สำนักงานเขตพื้นที่การศึกษา/สำนักบริหารงานการศึกษาพิเศษ (ต่อ)</a:t>
            </a:r>
            <a:endParaRPr lang="en-US" sz="2800" dirty="0">
              <a:solidFill>
                <a:srgbClr val="000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176480" y="6310949"/>
            <a:ext cx="9160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Drop Out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0" l="9459" r="89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783" y="221345"/>
            <a:ext cx="2243533" cy="12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dcmitype/"/>
    <ds:schemaRef ds:uri="http://purl.org/dc/elements/1.1/"/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1522</Words>
  <Application>Microsoft Office PowerPoint</Application>
  <PresentationFormat>แบบจอกว้าง</PresentationFormat>
  <Paragraphs>293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3" baseType="lpstr">
      <vt:lpstr>Angsana New</vt:lpstr>
      <vt:lpstr>Arial</vt:lpstr>
      <vt:lpstr>Calibri</vt:lpstr>
      <vt:lpstr>Comic Sans MS</vt:lpstr>
      <vt:lpstr>DSN Ribbon</vt:lpstr>
      <vt:lpstr>Franklin Gothic Book</vt:lpstr>
      <vt:lpstr>FreesiaUPC</vt:lpstr>
      <vt:lpstr>TH Krub</vt:lpstr>
      <vt:lpstr>TH Sarabun New</vt:lpstr>
      <vt:lpstr>Wingdings 2</vt:lpstr>
      <vt:lpstr>Office Theme</vt:lpstr>
      <vt:lpstr>แนวทางการดำเนินงานติดตามค้นหา เด็กตกหล่นและเด็กออกกลางคัน ให้กลับเข้าสู่ระบบการศึกษา</vt:lpstr>
      <vt:lpstr>วัตถุประสงค์</vt:lpstr>
      <vt:lpstr>ขอบเขตงาน</vt:lpstr>
      <vt:lpstr>คำจำกัดความ</vt:lpstr>
      <vt:lpstr>บทบาทของหน่วยงานที่เกี่ยวข้อง</vt:lpstr>
      <vt:lpstr>   สำนักงานคณะกรรมการการศึกษาขั้นพื้นฐาน</vt:lpstr>
      <vt:lpstr> กลุ่มพื้นที่การศึกษาประจำเขตตรวจราชการ สังกัด สพฐ.</vt:lpstr>
      <vt:lpstr>สำนักงานเขตพื้นที่การศึกษา/สำนักบริหารงานการศึกษาพิเศษ</vt:lpstr>
      <vt:lpstr>สำนักงานเขตพื้นที่การศึกษา/สำนักบริหารงานการศึกษาพิเศษ (ต่อ)</vt:lpstr>
      <vt:lpstr>สถานศึกษา/ศูนย์การศึกษาพิเศษ</vt:lpstr>
      <vt:lpstr>สถานศึกษา/ศูนย์การศึกษาพิเศษ (ต่อ)</vt:lpstr>
      <vt:lpstr>บันทึกข้อตกลงความร่วมมือ (MOU)  กับการบูรณาการดำเนินงาน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การขับเคลื่อนนโยบายสู่การปฏิบัติ ที่ผ่านมา...</vt:lpstr>
      <vt:lpstr>Time line: การขับเคลื่อนการดำเนินงาน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2022-01-19T12:40:49Z</dcterms:created>
  <dcterms:modified xsi:type="dcterms:W3CDTF">2022-01-31T05:38:27Z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